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avi" ContentType="video/x-msvide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58" r:id="rId4"/>
    <p:sldId id="259" r:id="rId5"/>
    <p:sldId id="261" r:id="rId6"/>
    <p:sldId id="260"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3764" autoAdjust="0"/>
  </p:normalViewPr>
  <p:slideViewPr>
    <p:cSldViewPr snapToGrid="0" showGuides="1">
      <p:cViewPr varScale="1">
        <p:scale>
          <a:sx n="71" d="100"/>
          <a:sy n="71" d="100"/>
        </p:scale>
        <p:origin x="1138" y="4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884E3D-2B5A-42AF-9342-7FE07B6EB405}" type="datetimeFigureOut">
              <a:rPr lang="en-US" smtClean="0"/>
              <a:t>10/26/2025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614B96-C5AA-41F3-87F2-1334980B713B}" type="slidenum">
              <a:rPr lang="en-US" smtClean="0"/>
              <a:t>‹#›</a:t>
            </a:fld>
            <a:endParaRPr lang="en-US"/>
          </a:p>
        </p:txBody>
      </p:sp>
    </p:spTree>
    <p:extLst>
      <p:ext uri="{BB962C8B-B14F-4D97-AF65-F5344CB8AC3E}">
        <p14:creationId xmlns:p14="http://schemas.microsoft.com/office/powerpoint/2010/main" val="824844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MTM : poloidal wave length: ~5 cm </a:t>
            </a:r>
          </a:p>
        </p:txBody>
      </p:sp>
      <p:sp>
        <p:nvSpPr>
          <p:cNvPr id="4" name="Slide Number Placeholder 3"/>
          <p:cNvSpPr>
            <a:spLocks noGrp="1"/>
          </p:cNvSpPr>
          <p:nvPr>
            <p:ph type="sldNum" sz="quarter" idx="5"/>
          </p:nvPr>
        </p:nvSpPr>
        <p:spPr/>
        <p:txBody>
          <a:bodyPr/>
          <a:lstStyle/>
          <a:p>
            <a:fld id="{97614B96-C5AA-41F3-87F2-1334980B713B}" type="slidenum">
              <a:rPr lang="en-US" smtClean="0"/>
              <a:t>4</a:t>
            </a:fld>
            <a:endParaRPr lang="en-US"/>
          </a:p>
        </p:txBody>
      </p:sp>
    </p:spTree>
    <p:extLst>
      <p:ext uri="{BB962C8B-B14F-4D97-AF65-F5344CB8AC3E}">
        <p14:creationId xmlns:p14="http://schemas.microsoft.com/office/powerpoint/2010/main" val="3632571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614B96-C5AA-41F3-87F2-1334980B713B}" type="slidenum">
              <a:rPr lang="en-US" smtClean="0"/>
              <a:t>8</a:t>
            </a:fld>
            <a:endParaRPr lang="en-US"/>
          </a:p>
        </p:txBody>
      </p:sp>
    </p:spTree>
    <p:extLst>
      <p:ext uri="{BB962C8B-B14F-4D97-AF65-F5344CB8AC3E}">
        <p14:creationId xmlns:p14="http://schemas.microsoft.com/office/powerpoint/2010/main" val="38107205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614B96-C5AA-41F3-87F2-1334980B713B}" type="slidenum">
              <a:rPr lang="en-US" smtClean="0"/>
              <a:t>12</a:t>
            </a:fld>
            <a:endParaRPr lang="en-US"/>
          </a:p>
        </p:txBody>
      </p:sp>
    </p:spTree>
    <p:extLst>
      <p:ext uri="{BB962C8B-B14F-4D97-AF65-F5344CB8AC3E}">
        <p14:creationId xmlns:p14="http://schemas.microsoft.com/office/powerpoint/2010/main" val="28417540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37806-1BCF-465D-BB70-FFBFF515A00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4A079D7-AE91-4F96-AE2D-C7183C6A2A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B714025-C566-4E04-8C9E-6955038289D3}"/>
              </a:ext>
            </a:extLst>
          </p:cNvPr>
          <p:cNvSpPr>
            <a:spLocks noGrp="1"/>
          </p:cNvSpPr>
          <p:nvPr>
            <p:ph type="dt" sz="half" idx="10"/>
          </p:nvPr>
        </p:nvSpPr>
        <p:spPr/>
        <p:txBody>
          <a:bodyPr/>
          <a:lstStyle/>
          <a:p>
            <a:fld id="{2EAB7A1C-BFF2-491D-BC4C-5B67134AA7D5}" type="datetimeFigureOut">
              <a:rPr lang="en-US" smtClean="0"/>
              <a:t>10/26/2025</a:t>
            </a:fld>
            <a:endParaRPr lang="en-US"/>
          </a:p>
        </p:txBody>
      </p:sp>
      <p:sp>
        <p:nvSpPr>
          <p:cNvPr id="5" name="Footer Placeholder 4">
            <a:extLst>
              <a:ext uri="{FF2B5EF4-FFF2-40B4-BE49-F238E27FC236}">
                <a16:creationId xmlns:a16="http://schemas.microsoft.com/office/drawing/2014/main" id="{099CC990-5D5F-40B8-BFAC-4D9FD107AA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0B14EF-5E6B-4314-AAC2-1C9E46232251}"/>
              </a:ext>
            </a:extLst>
          </p:cNvPr>
          <p:cNvSpPr>
            <a:spLocks noGrp="1"/>
          </p:cNvSpPr>
          <p:nvPr>
            <p:ph type="sldNum" sz="quarter" idx="12"/>
          </p:nvPr>
        </p:nvSpPr>
        <p:spPr/>
        <p:txBody>
          <a:bodyPr/>
          <a:lstStyle/>
          <a:p>
            <a:fld id="{F82627E4-A619-40BE-8B7F-891136BF0939}" type="slidenum">
              <a:rPr lang="en-US" smtClean="0"/>
              <a:t>‹#›</a:t>
            </a:fld>
            <a:endParaRPr lang="en-US"/>
          </a:p>
        </p:txBody>
      </p:sp>
    </p:spTree>
    <p:extLst>
      <p:ext uri="{BB962C8B-B14F-4D97-AF65-F5344CB8AC3E}">
        <p14:creationId xmlns:p14="http://schemas.microsoft.com/office/powerpoint/2010/main" val="5292234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3477B-3883-4848-83E2-065A6C36978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71C54E0-12D5-48F2-B9D9-35BEBACB796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E6A889-68F6-4AAB-83DB-E2E9153B6CF6}"/>
              </a:ext>
            </a:extLst>
          </p:cNvPr>
          <p:cNvSpPr>
            <a:spLocks noGrp="1"/>
          </p:cNvSpPr>
          <p:nvPr>
            <p:ph type="dt" sz="half" idx="10"/>
          </p:nvPr>
        </p:nvSpPr>
        <p:spPr/>
        <p:txBody>
          <a:bodyPr/>
          <a:lstStyle/>
          <a:p>
            <a:fld id="{2EAB7A1C-BFF2-491D-BC4C-5B67134AA7D5}" type="datetimeFigureOut">
              <a:rPr lang="en-US" smtClean="0"/>
              <a:t>10/26/2025</a:t>
            </a:fld>
            <a:endParaRPr lang="en-US"/>
          </a:p>
        </p:txBody>
      </p:sp>
      <p:sp>
        <p:nvSpPr>
          <p:cNvPr id="5" name="Footer Placeholder 4">
            <a:extLst>
              <a:ext uri="{FF2B5EF4-FFF2-40B4-BE49-F238E27FC236}">
                <a16:creationId xmlns:a16="http://schemas.microsoft.com/office/drawing/2014/main" id="{7CB1CEA2-A83E-464F-9FAD-2315060FAB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9D111B-5BCF-4C06-8330-21512B8D06D6}"/>
              </a:ext>
            </a:extLst>
          </p:cNvPr>
          <p:cNvSpPr>
            <a:spLocks noGrp="1"/>
          </p:cNvSpPr>
          <p:nvPr>
            <p:ph type="sldNum" sz="quarter" idx="12"/>
          </p:nvPr>
        </p:nvSpPr>
        <p:spPr/>
        <p:txBody>
          <a:bodyPr/>
          <a:lstStyle/>
          <a:p>
            <a:fld id="{F82627E4-A619-40BE-8B7F-891136BF0939}" type="slidenum">
              <a:rPr lang="en-US" smtClean="0"/>
              <a:t>‹#›</a:t>
            </a:fld>
            <a:endParaRPr lang="en-US"/>
          </a:p>
        </p:txBody>
      </p:sp>
    </p:spTree>
    <p:extLst>
      <p:ext uri="{BB962C8B-B14F-4D97-AF65-F5344CB8AC3E}">
        <p14:creationId xmlns:p14="http://schemas.microsoft.com/office/powerpoint/2010/main" val="1041593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205B4A3-BB7C-4528-8038-8964F9B1F98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4C93F3D-8E22-46AD-A32B-E205AA9241F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D9869C-33DA-4E3D-8DD2-A2F17E07CD3C}"/>
              </a:ext>
            </a:extLst>
          </p:cNvPr>
          <p:cNvSpPr>
            <a:spLocks noGrp="1"/>
          </p:cNvSpPr>
          <p:nvPr>
            <p:ph type="dt" sz="half" idx="10"/>
          </p:nvPr>
        </p:nvSpPr>
        <p:spPr/>
        <p:txBody>
          <a:bodyPr/>
          <a:lstStyle/>
          <a:p>
            <a:fld id="{2EAB7A1C-BFF2-491D-BC4C-5B67134AA7D5}" type="datetimeFigureOut">
              <a:rPr lang="en-US" smtClean="0"/>
              <a:t>10/26/2025</a:t>
            </a:fld>
            <a:endParaRPr lang="en-US"/>
          </a:p>
        </p:txBody>
      </p:sp>
      <p:sp>
        <p:nvSpPr>
          <p:cNvPr id="5" name="Footer Placeholder 4">
            <a:extLst>
              <a:ext uri="{FF2B5EF4-FFF2-40B4-BE49-F238E27FC236}">
                <a16:creationId xmlns:a16="http://schemas.microsoft.com/office/drawing/2014/main" id="{E63E475A-8A43-4F4C-88D0-47A5DEB164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A4EEE4-B91D-497A-8671-155B87FC87E7}"/>
              </a:ext>
            </a:extLst>
          </p:cNvPr>
          <p:cNvSpPr>
            <a:spLocks noGrp="1"/>
          </p:cNvSpPr>
          <p:nvPr>
            <p:ph type="sldNum" sz="quarter" idx="12"/>
          </p:nvPr>
        </p:nvSpPr>
        <p:spPr/>
        <p:txBody>
          <a:bodyPr/>
          <a:lstStyle/>
          <a:p>
            <a:fld id="{F82627E4-A619-40BE-8B7F-891136BF0939}" type="slidenum">
              <a:rPr lang="en-US" smtClean="0"/>
              <a:t>‹#›</a:t>
            </a:fld>
            <a:endParaRPr lang="en-US"/>
          </a:p>
        </p:txBody>
      </p:sp>
    </p:spTree>
    <p:extLst>
      <p:ext uri="{BB962C8B-B14F-4D97-AF65-F5344CB8AC3E}">
        <p14:creationId xmlns:p14="http://schemas.microsoft.com/office/powerpoint/2010/main" val="1840197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4F279-1E6C-4348-B9C8-423FAFBC2A5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A5C5F0-B9A1-4759-B803-1E1CD81ED1D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F0A415-DFE1-4F9B-B6DE-E63B11066F79}"/>
              </a:ext>
            </a:extLst>
          </p:cNvPr>
          <p:cNvSpPr>
            <a:spLocks noGrp="1"/>
          </p:cNvSpPr>
          <p:nvPr>
            <p:ph type="dt" sz="half" idx="10"/>
          </p:nvPr>
        </p:nvSpPr>
        <p:spPr/>
        <p:txBody>
          <a:bodyPr/>
          <a:lstStyle/>
          <a:p>
            <a:fld id="{2EAB7A1C-BFF2-491D-BC4C-5B67134AA7D5}" type="datetimeFigureOut">
              <a:rPr lang="en-US" smtClean="0"/>
              <a:t>10/26/2025</a:t>
            </a:fld>
            <a:endParaRPr lang="en-US"/>
          </a:p>
        </p:txBody>
      </p:sp>
      <p:sp>
        <p:nvSpPr>
          <p:cNvPr id="5" name="Footer Placeholder 4">
            <a:extLst>
              <a:ext uri="{FF2B5EF4-FFF2-40B4-BE49-F238E27FC236}">
                <a16:creationId xmlns:a16="http://schemas.microsoft.com/office/drawing/2014/main" id="{F404DA7A-13F0-40CB-8428-65E26452D6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838F4C-FEF6-4B38-A9D1-8294A96D44B6}"/>
              </a:ext>
            </a:extLst>
          </p:cNvPr>
          <p:cNvSpPr>
            <a:spLocks noGrp="1"/>
          </p:cNvSpPr>
          <p:nvPr>
            <p:ph type="sldNum" sz="quarter" idx="12"/>
          </p:nvPr>
        </p:nvSpPr>
        <p:spPr/>
        <p:txBody>
          <a:bodyPr/>
          <a:lstStyle/>
          <a:p>
            <a:fld id="{F82627E4-A619-40BE-8B7F-891136BF0939}" type="slidenum">
              <a:rPr lang="en-US" smtClean="0"/>
              <a:t>‹#›</a:t>
            </a:fld>
            <a:endParaRPr lang="en-US"/>
          </a:p>
        </p:txBody>
      </p:sp>
    </p:spTree>
    <p:extLst>
      <p:ext uri="{BB962C8B-B14F-4D97-AF65-F5344CB8AC3E}">
        <p14:creationId xmlns:p14="http://schemas.microsoft.com/office/powerpoint/2010/main" val="13160475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A2B6D-2179-4F61-A53E-5390B144DC2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A988B37-5B13-41A3-8BDA-802F785B970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DE60F08-D9C7-4077-AC9E-6742ED00AB78}"/>
              </a:ext>
            </a:extLst>
          </p:cNvPr>
          <p:cNvSpPr>
            <a:spLocks noGrp="1"/>
          </p:cNvSpPr>
          <p:nvPr>
            <p:ph type="dt" sz="half" idx="10"/>
          </p:nvPr>
        </p:nvSpPr>
        <p:spPr/>
        <p:txBody>
          <a:bodyPr/>
          <a:lstStyle/>
          <a:p>
            <a:fld id="{2EAB7A1C-BFF2-491D-BC4C-5B67134AA7D5}" type="datetimeFigureOut">
              <a:rPr lang="en-US" smtClean="0"/>
              <a:t>10/26/2025</a:t>
            </a:fld>
            <a:endParaRPr lang="en-US"/>
          </a:p>
        </p:txBody>
      </p:sp>
      <p:sp>
        <p:nvSpPr>
          <p:cNvPr id="5" name="Footer Placeholder 4">
            <a:extLst>
              <a:ext uri="{FF2B5EF4-FFF2-40B4-BE49-F238E27FC236}">
                <a16:creationId xmlns:a16="http://schemas.microsoft.com/office/drawing/2014/main" id="{92757AC3-8AE0-48A8-AC76-2A64E149C4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5B1798-D2E4-47FD-A96F-00CCAF7C5534}"/>
              </a:ext>
            </a:extLst>
          </p:cNvPr>
          <p:cNvSpPr>
            <a:spLocks noGrp="1"/>
          </p:cNvSpPr>
          <p:nvPr>
            <p:ph type="sldNum" sz="quarter" idx="12"/>
          </p:nvPr>
        </p:nvSpPr>
        <p:spPr/>
        <p:txBody>
          <a:bodyPr/>
          <a:lstStyle/>
          <a:p>
            <a:fld id="{F82627E4-A619-40BE-8B7F-891136BF0939}" type="slidenum">
              <a:rPr lang="en-US" smtClean="0"/>
              <a:t>‹#›</a:t>
            </a:fld>
            <a:endParaRPr lang="en-US"/>
          </a:p>
        </p:txBody>
      </p:sp>
    </p:spTree>
    <p:extLst>
      <p:ext uri="{BB962C8B-B14F-4D97-AF65-F5344CB8AC3E}">
        <p14:creationId xmlns:p14="http://schemas.microsoft.com/office/powerpoint/2010/main" val="26729260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2C595-7B2F-4D46-8CBD-441C2C18F2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4487425-505A-4262-A96F-F48579FFEAA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4E8D3E3-935C-4D81-A91B-914259AC7A4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20DCC00-DC2A-4A6E-957B-3AC1B0E90469}"/>
              </a:ext>
            </a:extLst>
          </p:cNvPr>
          <p:cNvSpPr>
            <a:spLocks noGrp="1"/>
          </p:cNvSpPr>
          <p:nvPr>
            <p:ph type="dt" sz="half" idx="10"/>
          </p:nvPr>
        </p:nvSpPr>
        <p:spPr/>
        <p:txBody>
          <a:bodyPr/>
          <a:lstStyle/>
          <a:p>
            <a:fld id="{2EAB7A1C-BFF2-491D-BC4C-5B67134AA7D5}" type="datetimeFigureOut">
              <a:rPr lang="en-US" smtClean="0"/>
              <a:t>10/26/2025</a:t>
            </a:fld>
            <a:endParaRPr lang="en-US"/>
          </a:p>
        </p:txBody>
      </p:sp>
      <p:sp>
        <p:nvSpPr>
          <p:cNvPr id="6" name="Footer Placeholder 5">
            <a:extLst>
              <a:ext uri="{FF2B5EF4-FFF2-40B4-BE49-F238E27FC236}">
                <a16:creationId xmlns:a16="http://schemas.microsoft.com/office/drawing/2014/main" id="{38816BA2-38B1-417F-A04F-00CCEACC79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22B40D-9792-4FCB-BFF0-9D4CDE01379D}"/>
              </a:ext>
            </a:extLst>
          </p:cNvPr>
          <p:cNvSpPr>
            <a:spLocks noGrp="1"/>
          </p:cNvSpPr>
          <p:nvPr>
            <p:ph type="sldNum" sz="quarter" idx="12"/>
          </p:nvPr>
        </p:nvSpPr>
        <p:spPr/>
        <p:txBody>
          <a:bodyPr/>
          <a:lstStyle/>
          <a:p>
            <a:fld id="{F82627E4-A619-40BE-8B7F-891136BF0939}" type="slidenum">
              <a:rPr lang="en-US" smtClean="0"/>
              <a:t>‹#›</a:t>
            </a:fld>
            <a:endParaRPr lang="en-US"/>
          </a:p>
        </p:txBody>
      </p:sp>
    </p:spTree>
    <p:extLst>
      <p:ext uri="{BB962C8B-B14F-4D97-AF65-F5344CB8AC3E}">
        <p14:creationId xmlns:p14="http://schemas.microsoft.com/office/powerpoint/2010/main" val="15055456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03B61-085B-4A85-AEF9-46177F90FA6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086B64C-8039-49DB-9D47-ACCA4EAA2C3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7E50274-3DEC-4D74-B0A1-B094393EDA1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B99D82C-76DE-43E6-8647-F32FBDEC697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1D71A5F-CF2E-46F8-A55E-73DD58D7B45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33DEDB0-9BB3-453C-BDF3-A943801D0041}"/>
              </a:ext>
            </a:extLst>
          </p:cNvPr>
          <p:cNvSpPr>
            <a:spLocks noGrp="1"/>
          </p:cNvSpPr>
          <p:nvPr>
            <p:ph type="dt" sz="half" idx="10"/>
          </p:nvPr>
        </p:nvSpPr>
        <p:spPr/>
        <p:txBody>
          <a:bodyPr/>
          <a:lstStyle/>
          <a:p>
            <a:fld id="{2EAB7A1C-BFF2-491D-BC4C-5B67134AA7D5}" type="datetimeFigureOut">
              <a:rPr lang="en-US" smtClean="0"/>
              <a:t>10/26/2025</a:t>
            </a:fld>
            <a:endParaRPr lang="en-US"/>
          </a:p>
        </p:txBody>
      </p:sp>
      <p:sp>
        <p:nvSpPr>
          <p:cNvPr id="8" name="Footer Placeholder 7">
            <a:extLst>
              <a:ext uri="{FF2B5EF4-FFF2-40B4-BE49-F238E27FC236}">
                <a16:creationId xmlns:a16="http://schemas.microsoft.com/office/drawing/2014/main" id="{31B8AC73-DCCC-4ECF-A478-057F260DF1E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DAB43E5-4630-4034-8BAB-ED678A9054ED}"/>
              </a:ext>
            </a:extLst>
          </p:cNvPr>
          <p:cNvSpPr>
            <a:spLocks noGrp="1"/>
          </p:cNvSpPr>
          <p:nvPr>
            <p:ph type="sldNum" sz="quarter" idx="12"/>
          </p:nvPr>
        </p:nvSpPr>
        <p:spPr/>
        <p:txBody>
          <a:bodyPr/>
          <a:lstStyle/>
          <a:p>
            <a:fld id="{F82627E4-A619-40BE-8B7F-891136BF0939}" type="slidenum">
              <a:rPr lang="en-US" smtClean="0"/>
              <a:t>‹#›</a:t>
            </a:fld>
            <a:endParaRPr lang="en-US"/>
          </a:p>
        </p:txBody>
      </p:sp>
    </p:spTree>
    <p:extLst>
      <p:ext uri="{BB962C8B-B14F-4D97-AF65-F5344CB8AC3E}">
        <p14:creationId xmlns:p14="http://schemas.microsoft.com/office/powerpoint/2010/main" val="20619754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59CA3-26B1-40FE-BA3A-EFD3FE679D6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E981375-EEE2-4F51-8572-4111315F8D9E}"/>
              </a:ext>
            </a:extLst>
          </p:cNvPr>
          <p:cNvSpPr>
            <a:spLocks noGrp="1"/>
          </p:cNvSpPr>
          <p:nvPr>
            <p:ph type="dt" sz="half" idx="10"/>
          </p:nvPr>
        </p:nvSpPr>
        <p:spPr/>
        <p:txBody>
          <a:bodyPr/>
          <a:lstStyle/>
          <a:p>
            <a:fld id="{2EAB7A1C-BFF2-491D-BC4C-5B67134AA7D5}" type="datetimeFigureOut">
              <a:rPr lang="en-US" smtClean="0"/>
              <a:t>10/26/2025</a:t>
            </a:fld>
            <a:endParaRPr lang="en-US"/>
          </a:p>
        </p:txBody>
      </p:sp>
      <p:sp>
        <p:nvSpPr>
          <p:cNvPr id="4" name="Footer Placeholder 3">
            <a:extLst>
              <a:ext uri="{FF2B5EF4-FFF2-40B4-BE49-F238E27FC236}">
                <a16:creationId xmlns:a16="http://schemas.microsoft.com/office/drawing/2014/main" id="{8661716B-F24D-4235-B73C-49DCE46ACF1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CBC8A6F-8A06-4A26-815D-835799B64C69}"/>
              </a:ext>
            </a:extLst>
          </p:cNvPr>
          <p:cNvSpPr>
            <a:spLocks noGrp="1"/>
          </p:cNvSpPr>
          <p:nvPr>
            <p:ph type="sldNum" sz="quarter" idx="12"/>
          </p:nvPr>
        </p:nvSpPr>
        <p:spPr/>
        <p:txBody>
          <a:bodyPr/>
          <a:lstStyle/>
          <a:p>
            <a:fld id="{F82627E4-A619-40BE-8B7F-891136BF0939}" type="slidenum">
              <a:rPr lang="en-US" smtClean="0"/>
              <a:t>‹#›</a:t>
            </a:fld>
            <a:endParaRPr lang="en-US"/>
          </a:p>
        </p:txBody>
      </p:sp>
    </p:spTree>
    <p:extLst>
      <p:ext uri="{BB962C8B-B14F-4D97-AF65-F5344CB8AC3E}">
        <p14:creationId xmlns:p14="http://schemas.microsoft.com/office/powerpoint/2010/main" val="35950423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B8CECD-2C20-4184-9D21-E3C0E4F71AAE}"/>
              </a:ext>
            </a:extLst>
          </p:cNvPr>
          <p:cNvSpPr>
            <a:spLocks noGrp="1"/>
          </p:cNvSpPr>
          <p:nvPr>
            <p:ph type="dt" sz="half" idx="10"/>
          </p:nvPr>
        </p:nvSpPr>
        <p:spPr/>
        <p:txBody>
          <a:bodyPr/>
          <a:lstStyle/>
          <a:p>
            <a:fld id="{2EAB7A1C-BFF2-491D-BC4C-5B67134AA7D5}" type="datetimeFigureOut">
              <a:rPr lang="en-US" smtClean="0"/>
              <a:t>10/26/2025</a:t>
            </a:fld>
            <a:endParaRPr lang="en-US"/>
          </a:p>
        </p:txBody>
      </p:sp>
      <p:sp>
        <p:nvSpPr>
          <p:cNvPr id="3" name="Footer Placeholder 2">
            <a:extLst>
              <a:ext uri="{FF2B5EF4-FFF2-40B4-BE49-F238E27FC236}">
                <a16:creationId xmlns:a16="http://schemas.microsoft.com/office/drawing/2014/main" id="{DA666602-E312-4157-992B-383C2A85DC3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BBF01FC-3508-4973-9405-BE85BF81DB8D}"/>
              </a:ext>
            </a:extLst>
          </p:cNvPr>
          <p:cNvSpPr>
            <a:spLocks noGrp="1"/>
          </p:cNvSpPr>
          <p:nvPr>
            <p:ph type="sldNum" sz="quarter" idx="12"/>
          </p:nvPr>
        </p:nvSpPr>
        <p:spPr/>
        <p:txBody>
          <a:bodyPr/>
          <a:lstStyle/>
          <a:p>
            <a:fld id="{F82627E4-A619-40BE-8B7F-891136BF0939}" type="slidenum">
              <a:rPr lang="en-US" smtClean="0"/>
              <a:t>‹#›</a:t>
            </a:fld>
            <a:endParaRPr lang="en-US"/>
          </a:p>
        </p:txBody>
      </p:sp>
    </p:spTree>
    <p:extLst>
      <p:ext uri="{BB962C8B-B14F-4D97-AF65-F5344CB8AC3E}">
        <p14:creationId xmlns:p14="http://schemas.microsoft.com/office/powerpoint/2010/main" val="63401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FA4E4-A30B-412A-87D0-E40402DA996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FB6469C-69DB-4296-8FAB-91417BFBDE3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AFA4CA-772A-4395-95E7-D3F5EC8A86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1FFB6DD-681C-4A8F-849D-A4B72391C957}"/>
              </a:ext>
            </a:extLst>
          </p:cNvPr>
          <p:cNvSpPr>
            <a:spLocks noGrp="1"/>
          </p:cNvSpPr>
          <p:nvPr>
            <p:ph type="dt" sz="half" idx="10"/>
          </p:nvPr>
        </p:nvSpPr>
        <p:spPr/>
        <p:txBody>
          <a:bodyPr/>
          <a:lstStyle/>
          <a:p>
            <a:fld id="{2EAB7A1C-BFF2-491D-BC4C-5B67134AA7D5}" type="datetimeFigureOut">
              <a:rPr lang="en-US" smtClean="0"/>
              <a:t>10/26/2025</a:t>
            </a:fld>
            <a:endParaRPr lang="en-US"/>
          </a:p>
        </p:txBody>
      </p:sp>
      <p:sp>
        <p:nvSpPr>
          <p:cNvPr id="6" name="Footer Placeholder 5">
            <a:extLst>
              <a:ext uri="{FF2B5EF4-FFF2-40B4-BE49-F238E27FC236}">
                <a16:creationId xmlns:a16="http://schemas.microsoft.com/office/drawing/2014/main" id="{AE9D336D-D325-462D-82EB-EFF0B2DAA5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9FF52D-0BA2-446C-AFDB-BB1431222F40}"/>
              </a:ext>
            </a:extLst>
          </p:cNvPr>
          <p:cNvSpPr>
            <a:spLocks noGrp="1"/>
          </p:cNvSpPr>
          <p:nvPr>
            <p:ph type="sldNum" sz="quarter" idx="12"/>
          </p:nvPr>
        </p:nvSpPr>
        <p:spPr/>
        <p:txBody>
          <a:bodyPr/>
          <a:lstStyle/>
          <a:p>
            <a:fld id="{F82627E4-A619-40BE-8B7F-891136BF0939}" type="slidenum">
              <a:rPr lang="en-US" smtClean="0"/>
              <a:t>‹#›</a:t>
            </a:fld>
            <a:endParaRPr lang="en-US"/>
          </a:p>
        </p:txBody>
      </p:sp>
    </p:spTree>
    <p:extLst>
      <p:ext uri="{BB962C8B-B14F-4D97-AF65-F5344CB8AC3E}">
        <p14:creationId xmlns:p14="http://schemas.microsoft.com/office/powerpoint/2010/main" val="1145071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A2D10-BCAE-4845-80C0-8D37F33EA6C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D5378EC-CF75-4F41-B3DC-514A362038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AC1478B-B24A-4705-8022-FA63F8580F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5E32A50-6CC9-4376-80B8-8637DE2A6417}"/>
              </a:ext>
            </a:extLst>
          </p:cNvPr>
          <p:cNvSpPr>
            <a:spLocks noGrp="1"/>
          </p:cNvSpPr>
          <p:nvPr>
            <p:ph type="dt" sz="half" idx="10"/>
          </p:nvPr>
        </p:nvSpPr>
        <p:spPr/>
        <p:txBody>
          <a:bodyPr/>
          <a:lstStyle/>
          <a:p>
            <a:fld id="{2EAB7A1C-BFF2-491D-BC4C-5B67134AA7D5}" type="datetimeFigureOut">
              <a:rPr lang="en-US" smtClean="0"/>
              <a:t>10/26/2025</a:t>
            </a:fld>
            <a:endParaRPr lang="en-US"/>
          </a:p>
        </p:txBody>
      </p:sp>
      <p:sp>
        <p:nvSpPr>
          <p:cNvPr id="6" name="Footer Placeholder 5">
            <a:extLst>
              <a:ext uri="{FF2B5EF4-FFF2-40B4-BE49-F238E27FC236}">
                <a16:creationId xmlns:a16="http://schemas.microsoft.com/office/drawing/2014/main" id="{EBE4E223-EF52-469D-9F84-EA79FD869E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DC5CD3-9AC2-4395-91F1-8B7E34160B46}"/>
              </a:ext>
            </a:extLst>
          </p:cNvPr>
          <p:cNvSpPr>
            <a:spLocks noGrp="1"/>
          </p:cNvSpPr>
          <p:nvPr>
            <p:ph type="sldNum" sz="quarter" idx="12"/>
          </p:nvPr>
        </p:nvSpPr>
        <p:spPr/>
        <p:txBody>
          <a:bodyPr/>
          <a:lstStyle/>
          <a:p>
            <a:fld id="{F82627E4-A619-40BE-8B7F-891136BF0939}" type="slidenum">
              <a:rPr lang="en-US" smtClean="0"/>
              <a:t>‹#›</a:t>
            </a:fld>
            <a:endParaRPr lang="en-US"/>
          </a:p>
        </p:txBody>
      </p:sp>
    </p:spTree>
    <p:extLst>
      <p:ext uri="{BB962C8B-B14F-4D97-AF65-F5344CB8AC3E}">
        <p14:creationId xmlns:p14="http://schemas.microsoft.com/office/powerpoint/2010/main" val="2845506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1DCC996-3EBF-4E1C-BA2B-1D4EE5BC572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5EDAF60-44BD-441A-8E57-CB7B672475B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3FD1D9-4E38-4FBA-8DFF-A89D322F16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AB7A1C-BFF2-491D-BC4C-5B67134AA7D5}" type="datetimeFigureOut">
              <a:rPr lang="en-US" smtClean="0"/>
              <a:t>10/26/2025</a:t>
            </a:fld>
            <a:endParaRPr lang="en-US"/>
          </a:p>
        </p:txBody>
      </p:sp>
      <p:sp>
        <p:nvSpPr>
          <p:cNvPr id="5" name="Footer Placeholder 4">
            <a:extLst>
              <a:ext uri="{FF2B5EF4-FFF2-40B4-BE49-F238E27FC236}">
                <a16:creationId xmlns:a16="http://schemas.microsoft.com/office/drawing/2014/main" id="{72B06D72-314A-41E3-9CD6-07B81AD14E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E7C406C-257D-45BB-9586-26E8837DA9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2627E4-A619-40BE-8B7F-891136BF0939}" type="slidenum">
              <a:rPr lang="en-US" smtClean="0"/>
              <a:t>‹#›</a:t>
            </a:fld>
            <a:endParaRPr lang="en-US"/>
          </a:p>
        </p:txBody>
      </p:sp>
    </p:spTree>
    <p:extLst>
      <p:ext uri="{BB962C8B-B14F-4D97-AF65-F5344CB8AC3E}">
        <p14:creationId xmlns:p14="http://schemas.microsoft.com/office/powerpoint/2010/main" val="39527639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slideLayout" Target="../slideLayouts/slideLayout2.xml"/><Relationship Id="rId7" Type="http://schemas.openxmlformats.org/officeDocument/2006/relationships/image" Target="../media/image14.emf"/><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image" Target="../media/image13.png"/><Relationship Id="rId11" Type="http://schemas.openxmlformats.org/officeDocument/2006/relationships/hyperlink" Target="https://git.lug.ustc.edu.cn/XuXinhang/kinetic_simulation.git" TargetMode="External"/><Relationship Id="rId5" Type="http://schemas.openxmlformats.org/officeDocument/2006/relationships/image" Target="../media/image12.png"/><Relationship Id="rId10" Type="http://schemas.openxmlformats.org/officeDocument/2006/relationships/image" Target="../media/image16.png"/><Relationship Id="rId4" Type="http://schemas.openxmlformats.org/officeDocument/2006/relationships/notesSlide" Target="../notesSlides/notesSlide3.xml"/><Relationship Id="rId9"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A3C09-4AF8-4EF5-8240-1193BBFC27ED}"/>
              </a:ext>
            </a:extLst>
          </p:cNvPr>
          <p:cNvSpPr>
            <a:spLocks noGrp="1"/>
          </p:cNvSpPr>
          <p:nvPr>
            <p:ph type="ctrTitle"/>
          </p:nvPr>
        </p:nvSpPr>
        <p:spPr/>
        <p:txBody>
          <a:bodyPr>
            <a:normAutofit fontScale="90000"/>
          </a:bodyPr>
          <a:lstStyle/>
          <a:p>
            <a:r>
              <a:rPr lang="en-US" dirty="0"/>
              <a:t>Research Report and Self-introduction for General Fusion</a:t>
            </a:r>
          </a:p>
        </p:txBody>
      </p:sp>
      <p:sp>
        <p:nvSpPr>
          <p:cNvPr id="3" name="Subtitle 2">
            <a:extLst>
              <a:ext uri="{FF2B5EF4-FFF2-40B4-BE49-F238E27FC236}">
                <a16:creationId xmlns:a16="http://schemas.microsoft.com/office/drawing/2014/main" id="{B1ADA6F3-E6EC-417F-A6AB-4F08A9E33BF9}"/>
              </a:ext>
            </a:extLst>
          </p:cNvPr>
          <p:cNvSpPr>
            <a:spLocks noGrp="1"/>
          </p:cNvSpPr>
          <p:nvPr>
            <p:ph type="subTitle" idx="1"/>
          </p:nvPr>
        </p:nvSpPr>
        <p:spPr/>
        <p:txBody>
          <a:bodyPr/>
          <a:lstStyle/>
          <a:p>
            <a:r>
              <a:rPr lang="en-US" dirty="0"/>
              <a:t>Xinhang Xu</a:t>
            </a:r>
          </a:p>
          <a:p>
            <a:endParaRPr lang="en-US" dirty="0"/>
          </a:p>
        </p:txBody>
      </p:sp>
    </p:spTree>
    <p:extLst>
      <p:ext uri="{BB962C8B-B14F-4D97-AF65-F5344CB8AC3E}">
        <p14:creationId xmlns:p14="http://schemas.microsoft.com/office/powerpoint/2010/main" val="12085926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1A638D0-BD53-452A-AFA1-4086F29F621A}"/>
              </a:ext>
            </a:extLst>
          </p:cNvPr>
          <p:cNvSpPr txBox="1"/>
          <p:nvPr/>
        </p:nvSpPr>
        <p:spPr>
          <a:xfrm>
            <a:off x="210105" y="456343"/>
            <a:ext cx="10247790" cy="769441"/>
          </a:xfrm>
          <a:prstGeom prst="rect">
            <a:avLst/>
          </a:prstGeom>
          <a:noFill/>
        </p:spPr>
        <p:txBody>
          <a:bodyPr wrap="square" rtlCol="0">
            <a:spAutoFit/>
          </a:bodyPr>
          <a:lstStyle/>
          <a:p>
            <a:r>
              <a:rPr lang="en-US" sz="4400" dirty="0">
                <a:latin typeface="+mj-lt"/>
                <a:ea typeface="+mj-ea"/>
                <a:cs typeface="+mj-cs"/>
              </a:rPr>
              <a:t>Manage experiment experience </a:t>
            </a:r>
          </a:p>
        </p:txBody>
      </p:sp>
      <p:sp>
        <p:nvSpPr>
          <p:cNvPr id="8" name="Rectangle 7">
            <a:extLst>
              <a:ext uri="{FF2B5EF4-FFF2-40B4-BE49-F238E27FC236}">
                <a16:creationId xmlns:a16="http://schemas.microsoft.com/office/drawing/2014/main" id="{C2DF0B51-2850-4127-B160-F085A72E27A3}"/>
              </a:ext>
            </a:extLst>
          </p:cNvPr>
          <p:cNvSpPr/>
          <p:nvPr/>
        </p:nvSpPr>
        <p:spPr>
          <a:xfrm>
            <a:off x="210105" y="1486477"/>
            <a:ext cx="11324948" cy="3693319"/>
          </a:xfrm>
          <a:prstGeom prst="rect">
            <a:avLst/>
          </a:prstGeom>
        </p:spPr>
        <p:txBody>
          <a:bodyPr wrap="square">
            <a:spAutoFit/>
          </a:bodyPr>
          <a:lstStyle/>
          <a:p>
            <a:r>
              <a:rPr lang="en-US" dirty="0"/>
              <a:t>In EAST team, typical we have fellow steps:</a:t>
            </a:r>
          </a:p>
          <a:p>
            <a:endParaRPr lang="en-US" dirty="0"/>
          </a:p>
          <a:p>
            <a:r>
              <a:rPr lang="en-US" b="1" dirty="0"/>
              <a:t>Step 1: Initial Experiment Design</a:t>
            </a:r>
          </a:p>
          <a:p>
            <a:pPr>
              <a:buFont typeface="Arial" panose="020B0604020202020204" pitchFamily="34" charset="0"/>
              <a:buChar char="•"/>
            </a:pPr>
            <a:r>
              <a:rPr lang="en-US" dirty="0"/>
              <a:t>Define plasma  and key parameter space (For MTM, typical require H-mode )</a:t>
            </a:r>
          </a:p>
          <a:p>
            <a:pPr>
              <a:buFont typeface="Arial" panose="020B0604020202020204" pitchFamily="34" charset="0"/>
              <a:buChar char="•"/>
            </a:pPr>
            <a:r>
              <a:rPr lang="en-US" dirty="0"/>
              <a:t>Plan auxiliary heating, plasma current, and q-profile  (For MTM, ECRH or ICRF could help to achieve H mode condition )</a:t>
            </a:r>
          </a:p>
          <a:p>
            <a:pPr>
              <a:buFont typeface="Arial" panose="020B0604020202020204" pitchFamily="34" charset="0"/>
              <a:buChar char="•"/>
            </a:pPr>
            <a:r>
              <a:rPr lang="en-US" dirty="0"/>
              <a:t>Identify essential diagnostics and scanning parameters</a:t>
            </a:r>
          </a:p>
          <a:p>
            <a:endParaRPr lang="en-US" dirty="0"/>
          </a:p>
          <a:p>
            <a:r>
              <a:rPr lang="en-US" b="1" dirty="0"/>
              <a:t>Step 2: Collaboration and Coordination</a:t>
            </a:r>
          </a:p>
          <a:p>
            <a:pPr>
              <a:buFont typeface="Arial" panose="020B0604020202020204" pitchFamily="34" charset="0"/>
              <a:buChar char="•"/>
            </a:pPr>
            <a:r>
              <a:rPr lang="en-US" dirty="0"/>
              <a:t>Work with other machines and research teams, figure out the valuable research topic</a:t>
            </a:r>
          </a:p>
          <a:p>
            <a:pPr>
              <a:buFont typeface="Arial" panose="020B0604020202020204" pitchFamily="34" charset="0"/>
              <a:buChar char="•"/>
            </a:pPr>
            <a:endParaRPr lang="en-US" dirty="0"/>
          </a:p>
          <a:p>
            <a:r>
              <a:rPr lang="en-US" b="1" dirty="0"/>
              <a:t>Step 3: Shot Selection and Execution for plan-B</a:t>
            </a:r>
          </a:p>
          <a:p>
            <a:pPr>
              <a:buFont typeface="Arial" panose="020B0604020202020204" pitchFamily="34" charset="0"/>
              <a:buChar char="•"/>
            </a:pPr>
            <a:r>
              <a:rPr lang="en-US" dirty="0"/>
              <a:t>Select experiments within limited shot range</a:t>
            </a:r>
          </a:p>
          <a:p>
            <a:pPr>
              <a:buFont typeface="Arial" panose="020B0604020202020204" pitchFamily="34" charset="0"/>
              <a:buChar char="•"/>
            </a:pPr>
            <a:r>
              <a:rPr lang="en-US" dirty="0"/>
              <a:t>Account for unexpected machine issues, diagnostic availability, and heating constraints</a:t>
            </a:r>
          </a:p>
        </p:txBody>
      </p:sp>
      <p:grpSp>
        <p:nvGrpSpPr>
          <p:cNvPr id="9" name="Group 8">
            <a:extLst>
              <a:ext uri="{FF2B5EF4-FFF2-40B4-BE49-F238E27FC236}">
                <a16:creationId xmlns:a16="http://schemas.microsoft.com/office/drawing/2014/main" id="{7E8BDF8D-F4EA-4201-A204-D1B7C9C18CDE}"/>
              </a:ext>
            </a:extLst>
          </p:cNvPr>
          <p:cNvGrpSpPr/>
          <p:nvPr/>
        </p:nvGrpSpPr>
        <p:grpSpPr>
          <a:xfrm>
            <a:off x="8281929" y="560285"/>
            <a:ext cx="625631" cy="561555"/>
            <a:chOff x="8316115" y="413171"/>
            <a:chExt cx="625631" cy="561555"/>
          </a:xfrm>
        </p:grpSpPr>
        <p:sp>
          <p:nvSpPr>
            <p:cNvPr id="10" name="Oval 9">
              <a:extLst>
                <a:ext uri="{FF2B5EF4-FFF2-40B4-BE49-F238E27FC236}">
                  <a16:creationId xmlns:a16="http://schemas.microsoft.com/office/drawing/2014/main" id="{55FBED7D-6511-421C-AFD2-30A439AA322A}"/>
                </a:ext>
              </a:extLst>
            </p:cNvPr>
            <p:cNvSpPr/>
            <p:nvPr/>
          </p:nvSpPr>
          <p:spPr>
            <a:xfrm>
              <a:off x="8316115" y="413171"/>
              <a:ext cx="561555" cy="56155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8AC7C8E5-3F8F-416C-9076-0645B086D42E}"/>
                </a:ext>
              </a:extLst>
            </p:cNvPr>
            <p:cNvSpPr txBox="1"/>
            <p:nvPr/>
          </p:nvSpPr>
          <p:spPr>
            <a:xfrm>
              <a:off x="8397035" y="500654"/>
              <a:ext cx="544711" cy="369332"/>
            </a:xfrm>
            <a:prstGeom prst="rect">
              <a:avLst/>
            </a:prstGeom>
            <a:noFill/>
          </p:spPr>
          <p:txBody>
            <a:bodyPr wrap="square" rtlCol="0">
              <a:spAutoFit/>
            </a:bodyPr>
            <a:lstStyle/>
            <a:p>
              <a:r>
                <a:rPr lang="en-US" dirty="0">
                  <a:solidFill>
                    <a:schemeClr val="bg1"/>
                  </a:solidFill>
                </a:rPr>
                <a:t>R3</a:t>
              </a:r>
            </a:p>
          </p:txBody>
        </p:sp>
      </p:grpSp>
    </p:spTree>
    <p:extLst>
      <p:ext uri="{BB962C8B-B14F-4D97-AF65-F5344CB8AC3E}">
        <p14:creationId xmlns:p14="http://schemas.microsoft.com/office/powerpoint/2010/main" val="2234256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4346E-9208-4456-B808-784F5B7920D0}"/>
              </a:ext>
            </a:extLst>
          </p:cNvPr>
          <p:cNvSpPr>
            <a:spLocks noGrp="1"/>
          </p:cNvSpPr>
          <p:nvPr>
            <p:ph type="title"/>
          </p:nvPr>
        </p:nvSpPr>
        <p:spPr>
          <a:xfrm>
            <a:off x="394317" y="374002"/>
            <a:ext cx="10515600" cy="1325563"/>
          </a:xfrm>
        </p:spPr>
        <p:txBody>
          <a:bodyPr/>
          <a:lstStyle/>
          <a:p>
            <a:r>
              <a:rPr lang="en-US" dirty="0"/>
              <a:t>Communication in complex project </a:t>
            </a:r>
          </a:p>
        </p:txBody>
      </p:sp>
      <p:sp>
        <p:nvSpPr>
          <p:cNvPr id="4" name="Rectangle 3">
            <a:extLst>
              <a:ext uri="{FF2B5EF4-FFF2-40B4-BE49-F238E27FC236}">
                <a16:creationId xmlns:a16="http://schemas.microsoft.com/office/drawing/2014/main" id="{441A2311-C6FF-499F-9A1A-51A13DD3FA4B}"/>
              </a:ext>
            </a:extLst>
          </p:cNvPr>
          <p:cNvSpPr/>
          <p:nvPr/>
        </p:nvSpPr>
        <p:spPr>
          <a:xfrm>
            <a:off x="552524" y="1699565"/>
            <a:ext cx="4197880" cy="369332"/>
          </a:xfrm>
          <a:prstGeom prst="rect">
            <a:avLst/>
          </a:prstGeom>
        </p:spPr>
        <p:txBody>
          <a:bodyPr wrap="none">
            <a:spAutoFit/>
          </a:bodyPr>
          <a:lstStyle/>
          <a:p>
            <a:r>
              <a:rPr lang="en-US" dirty="0"/>
              <a:t>In EAST team, typical we have fellow steps:</a:t>
            </a:r>
          </a:p>
        </p:txBody>
      </p:sp>
      <p:sp>
        <p:nvSpPr>
          <p:cNvPr id="6" name="Rectangle 5">
            <a:extLst>
              <a:ext uri="{FF2B5EF4-FFF2-40B4-BE49-F238E27FC236}">
                <a16:creationId xmlns:a16="http://schemas.microsoft.com/office/drawing/2014/main" id="{B55CA645-40B4-4694-AB3A-0049C744FEA2}"/>
              </a:ext>
            </a:extLst>
          </p:cNvPr>
          <p:cNvSpPr/>
          <p:nvPr/>
        </p:nvSpPr>
        <p:spPr>
          <a:xfrm>
            <a:off x="677663" y="2136300"/>
            <a:ext cx="10002174" cy="2862322"/>
          </a:xfrm>
          <a:prstGeom prst="rect">
            <a:avLst/>
          </a:prstGeom>
        </p:spPr>
        <p:txBody>
          <a:bodyPr wrap="square">
            <a:spAutoFit/>
          </a:bodyPr>
          <a:lstStyle/>
          <a:p>
            <a:r>
              <a:rPr lang="en-US" b="1" dirty="0"/>
              <a:t>Step 1: Project Initiation and Planning</a:t>
            </a:r>
            <a:endParaRPr lang="en-US" dirty="0"/>
          </a:p>
          <a:p>
            <a:pPr>
              <a:buFont typeface="Arial" panose="020B0604020202020204" pitchFamily="34" charset="0"/>
              <a:buChar char="•"/>
            </a:pPr>
            <a:r>
              <a:rPr lang="en-US" dirty="0"/>
              <a:t>Conduct startup meetings with essential team leaders and machine operators</a:t>
            </a:r>
          </a:p>
          <a:p>
            <a:pPr>
              <a:buFont typeface="Arial" panose="020B0604020202020204" pitchFamily="34" charset="0"/>
              <a:buChar char="•"/>
            </a:pPr>
            <a:r>
              <a:rPr lang="en-US" dirty="0"/>
              <a:t>Coordinate with diagnostics coordinator to check availability, plan measurements, and explore piggyback opportunities</a:t>
            </a:r>
          </a:p>
          <a:p>
            <a:pPr>
              <a:buFont typeface="Arial" panose="020B0604020202020204" pitchFamily="34" charset="0"/>
              <a:buChar char="•"/>
            </a:pPr>
            <a:r>
              <a:rPr lang="en-US" dirty="0"/>
              <a:t>Review experiment proposals with research team, operation team, and diagnostics team</a:t>
            </a:r>
          </a:p>
          <a:p>
            <a:r>
              <a:rPr lang="en-US" b="1" dirty="0"/>
              <a:t>Step 2: Experiment Execution and Monitoring</a:t>
            </a:r>
            <a:endParaRPr lang="en-US" dirty="0"/>
          </a:p>
          <a:p>
            <a:pPr>
              <a:buFont typeface="Arial" panose="020B0604020202020204" pitchFamily="34" charset="0"/>
              <a:buChar char="•"/>
            </a:pPr>
            <a:r>
              <a:rPr lang="en-US" dirty="0"/>
              <a:t>Check experiment status and diagnostics status during plasma shots</a:t>
            </a:r>
          </a:p>
          <a:p>
            <a:r>
              <a:rPr lang="en-US" b="1" dirty="0"/>
              <a:t>Step 3: Post-Experiment Reporting</a:t>
            </a:r>
            <a:endParaRPr lang="en-US" dirty="0"/>
          </a:p>
          <a:p>
            <a:pPr>
              <a:buFont typeface="Arial" panose="020B0604020202020204" pitchFamily="34" charset="0"/>
              <a:buChar char="•"/>
            </a:pPr>
            <a:r>
              <a:rPr lang="en-US" dirty="0"/>
              <a:t>Prepare 1-day quick report after the experiment</a:t>
            </a:r>
          </a:p>
          <a:p>
            <a:pPr>
              <a:buFont typeface="Arial" panose="020B0604020202020204" pitchFamily="34" charset="0"/>
              <a:buChar char="•"/>
            </a:pPr>
            <a:r>
              <a:rPr lang="en-US" dirty="0"/>
              <a:t>Produce detailed experiment reports for internal use or public publication</a:t>
            </a:r>
          </a:p>
        </p:txBody>
      </p:sp>
    </p:spTree>
    <p:extLst>
      <p:ext uri="{BB962C8B-B14F-4D97-AF65-F5344CB8AC3E}">
        <p14:creationId xmlns:p14="http://schemas.microsoft.com/office/powerpoint/2010/main" val="8676794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D6B80-611B-4652-B69F-719430CC9983}"/>
              </a:ext>
            </a:extLst>
          </p:cNvPr>
          <p:cNvSpPr>
            <a:spLocks noGrp="1"/>
          </p:cNvSpPr>
          <p:nvPr>
            <p:ph type="title"/>
          </p:nvPr>
        </p:nvSpPr>
        <p:spPr>
          <a:xfrm>
            <a:off x="528671" y="16506"/>
            <a:ext cx="10515600" cy="1325563"/>
          </a:xfrm>
        </p:spPr>
        <p:txBody>
          <a:bodyPr/>
          <a:lstStyle/>
          <a:p>
            <a:r>
              <a:rPr lang="en-US" dirty="0"/>
              <a:t>Programming skill</a:t>
            </a:r>
          </a:p>
        </p:txBody>
      </p:sp>
      <p:pic>
        <p:nvPicPr>
          <p:cNvPr id="5" name="Picture 4">
            <a:extLst>
              <a:ext uri="{FF2B5EF4-FFF2-40B4-BE49-F238E27FC236}">
                <a16:creationId xmlns:a16="http://schemas.microsoft.com/office/drawing/2014/main" id="{D469F14B-6E48-4E29-965C-17EB3F49EF86}"/>
              </a:ext>
            </a:extLst>
          </p:cNvPr>
          <p:cNvPicPr>
            <a:picLocks noChangeAspect="1"/>
          </p:cNvPicPr>
          <p:nvPr/>
        </p:nvPicPr>
        <p:blipFill>
          <a:blip r:embed="rId5"/>
          <a:stretch>
            <a:fillRect/>
          </a:stretch>
        </p:blipFill>
        <p:spPr>
          <a:xfrm>
            <a:off x="3723442" y="1829170"/>
            <a:ext cx="2294181" cy="1720636"/>
          </a:xfrm>
          <a:prstGeom prst="rect">
            <a:avLst/>
          </a:prstGeom>
        </p:spPr>
      </p:pic>
      <p:pic>
        <p:nvPicPr>
          <p:cNvPr id="6" name="USPR@B=0">
            <a:hlinkClick r:id="" action="ppaction://media"/>
            <a:extLst>
              <a:ext uri="{FF2B5EF4-FFF2-40B4-BE49-F238E27FC236}">
                <a16:creationId xmlns:a16="http://schemas.microsoft.com/office/drawing/2014/main" id="{ECF696FD-23FB-4F17-AE40-8D4882973F40}"/>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28671" y="1870284"/>
            <a:ext cx="3051867" cy="1735198"/>
          </a:xfrm>
          <a:prstGeom prst="rect">
            <a:avLst/>
          </a:prstGeom>
        </p:spPr>
      </p:pic>
      <p:pic>
        <p:nvPicPr>
          <p:cNvPr id="7" name="Picture 6">
            <a:extLst>
              <a:ext uri="{FF2B5EF4-FFF2-40B4-BE49-F238E27FC236}">
                <a16:creationId xmlns:a16="http://schemas.microsoft.com/office/drawing/2014/main" id="{EF1BD168-04EE-4AEB-85F5-F6D8276F8F5C}"/>
              </a:ext>
            </a:extLst>
          </p:cNvPr>
          <p:cNvPicPr>
            <a:picLocks noChangeAspect="1"/>
          </p:cNvPicPr>
          <p:nvPr/>
        </p:nvPicPr>
        <p:blipFill rotWithShape="1">
          <a:blip r:embed="rId7">
            <a:clrChange>
              <a:clrFrom>
                <a:srgbClr val="FFFFFF"/>
              </a:clrFrom>
              <a:clrTo>
                <a:srgbClr val="FFFFFF">
                  <a:alpha val="0"/>
                </a:srgbClr>
              </a:clrTo>
            </a:clrChange>
          </a:blip>
          <a:srcRect l="12825" t="6441" r="4712" b="11589"/>
          <a:stretch/>
        </p:blipFill>
        <p:spPr>
          <a:xfrm>
            <a:off x="915229" y="1970580"/>
            <a:ext cx="2528831" cy="1437816"/>
          </a:xfrm>
          <a:prstGeom prst="rect">
            <a:avLst/>
          </a:prstGeom>
        </p:spPr>
      </p:pic>
      <p:sp>
        <p:nvSpPr>
          <p:cNvPr id="8" name="Rectangle 7">
            <a:extLst>
              <a:ext uri="{FF2B5EF4-FFF2-40B4-BE49-F238E27FC236}">
                <a16:creationId xmlns:a16="http://schemas.microsoft.com/office/drawing/2014/main" id="{8F4851B2-C9FC-4997-BA5D-A73D2F0996DA}"/>
              </a:ext>
            </a:extLst>
          </p:cNvPr>
          <p:cNvSpPr/>
          <p:nvPr/>
        </p:nvSpPr>
        <p:spPr>
          <a:xfrm>
            <a:off x="1242465" y="1403795"/>
            <a:ext cx="5136406" cy="369332"/>
          </a:xfrm>
          <a:prstGeom prst="rect">
            <a:avLst/>
          </a:prstGeom>
        </p:spPr>
        <p:txBody>
          <a:bodyPr wrap="none">
            <a:spAutoFit/>
          </a:bodyPr>
          <a:lstStyle/>
          <a:p>
            <a:r>
              <a:rPr lang="en-US" dirty="0"/>
              <a:t>1D-FDTD simulation in plasma for USPR(+2000 lines) </a:t>
            </a:r>
          </a:p>
        </p:txBody>
      </p:sp>
      <p:sp>
        <p:nvSpPr>
          <p:cNvPr id="9" name="Rectangle 8">
            <a:extLst>
              <a:ext uri="{FF2B5EF4-FFF2-40B4-BE49-F238E27FC236}">
                <a16:creationId xmlns:a16="http://schemas.microsoft.com/office/drawing/2014/main" id="{B70CCC6B-77AD-4597-83E2-D065A303CF79}"/>
              </a:ext>
            </a:extLst>
          </p:cNvPr>
          <p:cNvSpPr/>
          <p:nvPr/>
        </p:nvSpPr>
        <p:spPr>
          <a:xfrm>
            <a:off x="126937" y="3662606"/>
            <a:ext cx="3618426" cy="369332"/>
          </a:xfrm>
          <a:prstGeom prst="rect">
            <a:avLst/>
          </a:prstGeom>
        </p:spPr>
        <p:txBody>
          <a:bodyPr wrap="none">
            <a:spAutoFit/>
          </a:bodyPr>
          <a:lstStyle/>
          <a:p>
            <a:r>
              <a:rPr lang="en-US" dirty="0"/>
              <a:t>3D ray-tracing simulation (450 lines) </a:t>
            </a:r>
          </a:p>
        </p:txBody>
      </p:sp>
      <p:pic>
        <p:nvPicPr>
          <p:cNvPr id="10" name="图片 9">
            <a:extLst>
              <a:ext uri="{FF2B5EF4-FFF2-40B4-BE49-F238E27FC236}">
                <a16:creationId xmlns:a16="http://schemas.microsoft.com/office/drawing/2014/main" id="{27B359D8-94BB-4B14-9F18-94BB6EC94614}"/>
              </a:ext>
            </a:extLst>
          </p:cNvPr>
          <p:cNvPicPr>
            <a:picLocks noChangeAspect="1"/>
          </p:cNvPicPr>
          <p:nvPr/>
        </p:nvPicPr>
        <p:blipFill rotWithShape="1">
          <a:blip r:embed="rId8"/>
          <a:srcRect l="1467" t="10170" r="8718" b="12264"/>
          <a:stretch/>
        </p:blipFill>
        <p:spPr>
          <a:xfrm>
            <a:off x="195826" y="4228039"/>
            <a:ext cx="3078038" cy="2036094"/>
          </a:xfrm>
          <a:prstGeom prst="rect">
            <a:avLst/>
          </a:prstGeom>
        </p:spPr>
      </p:pic>
      <p:sp>
        <p:nvSpPr>
          <p:cNvPr id="11" name="Rectangle 10">
            <a:extLst>
              <a:ext uri="{FF2B5EF4-FFF2-40B4-BE49-F238E27FC236}">
                <a16:creationId xmlns:a16="http://schemas.microsoft.com/office/drawing/2014/main" id="{A83D03D5-4A97-48C1-84E9-53E2FF6C3B56}"/>
              </a:ext>
            </a:extLst>
          </p:cNvPr>
          <p:cNvSpPr/>
          <p:nvPr/>
        </p:nvSpPr>
        <p:spPr>
          <a:xfrm>
            <a:off x="7417871" y="1003600"/>
            <a:ext cx="4245458" cy="369332"/>
          </a:xfrm>
          <a:prstGeom prst="rect">
            <a:avLst/>
          </a:prstGeom>
        </p:spPr>
        <p:txBody>
          <a:bodyPr wrap="none">
            <a:spAutoFit/>
          </a:bodyPr>
          <a:lstStyle/>
          <a:p>
            <a:r>
              <a:rPr lang="en-US" dirty="0"/>
              <a:t>Kinetic + synthetic simulation (+2000 lines) </a:t>
            </a:r>
          </a:p>
        </p:txBody>
      </p:sp>
      <p:pic>
        <p:nvPicPr>
          <p:cNvPr id="12" name="Picture 11">
            <a:extLst>
              <a:ext uri="{FF2B5EF4-FFF2-40B4-BE49-F238E27FC236}">
                <a16:creationId xmlns:a16="http://schemas.microsoft.com/office/drawing/2014/main" id="{5E8E9C04-6621-42E7-B2B3-CA0CDF8CB82F}"/>
              </a:ext>
            </a:extLst>
          </p:cNvPr>
          <p:cNvPicPr>
            <a:picLocks noChangeAspect="1"/>
          </p:cNvPicPr>
          <p:nvPr/>
        </p:nvPicPr>
        <p:blipFill>
          <a:blip r:embed="rId9"/>
          <a:stretch>
            <a:fillRect/>
          </a:stretch>
        </p:blipFill>
        <p:spPr>
          <a:xfrm>
            <a:off x="7133031" y="1403795"/>
            <a:ext cx="4530298" cy="4990727"/>
          </a:xfrm>
          <a:prstGeom prst="rect">
            <a:avLst/>
          </a:prstGeom>
        </p:spPr>
      </p:pic>
      <p:sp>
        <p:nvSpPr>
          <p:cNvPr id="13" name="TextBox 12">
            <a:extLst>
              <a:ext uri="{FF2B5EF4-FFF2-40B4-BE49-F238E27FC236}">
                <a16:creationId xmlns:a16="http://schemas.microsoft.com/office/drawing/2014/main" id="{480DD59C-025D-41EC-9CB2-11CC7D082E43}"/>
              </a:ext>
            </a:extLst>
          </p:cNvPr>
          <p:cNvSpPr txBox="1"/>
          <p:nvPr/>
        </p:nvSpPr>
        <p:spPr>
          <a:xfrm>
            <a:off x="2938299" y="3951092"/>
            <a:ext cx="4530298" cy="369332"/>
          </a:xfrm>
          <a:prstGeom prst="rect">
            <a:avLst/>
          </a:prstGeom>
          <a:noFill/>
        </p:spPr>
        <p:txBody>
          <a:bodyPr wrap="square" rtlCol="0">
            <a:spAutoFit/>
          </a:bodyPr>
          <a:lstStyle/>
          <a:p>
            <a:r>
              <a:rPr lang="en-US" dirty="0"/>
              <a:t>Wave-particle resonant simulation (+500 lines) </a:t>
            </a:r>
          </a:p>
        </p:txBody>
      </p:sp>
      <p:pic>
        <p:nvPicPr>
          <p:cNvPr id="14" name="Picture 13">
            <a:extLst>
              <a:ext uri="{FF2B5EF4-FFF2-40B4-BE49-F238E27FC236}">
                <a16:creationId xmlns:a16="http://schemas.microsoft.com/office/drawing/2014/main" id="{CC9EB4EE-1BA9-49AE-96A3-BD1FD256827E}"/>
              </a:ext>
            </a:extLst>
          </p:cNvPr>
          <p:cNvPicPr>
            <a:picLocks noChangeAspect="1"/>
          </p:cNvPicPr>
          <p:nvPr/>
        </p:nvPicPr>
        <p:blipFill>
          <a:blip r:embed="rId10"/>
          <a:stretch>
            <a:fillRect/>
          </a:stretch>
        </p:blipFill>
        <p:spPr>
          <a:xfrm>
            <a:off x="3615449" y="4370095"/>
            <a:ext cx="3742356" cy="1720911"/>
          </a:xfrm>
          <a:prstGeom prst="rect">
            <a:avLst/>
          </a:prstGeom>
        </p:spPr>
      </p:pic>
      <p:sp>
        <p:nvSpPr>
          <p:cNvPr id="3" name="TextBox 2">
            <a:extLst>
              <a:ext uri="{FF2B5EF4-FFF2-40B4-BE49-F238E27FC236}">
                <a16:creationId xmlns:a16="http://schemas.microsoft.com/office/drawing/2014/main" id="{E1B823E4-A3F7-40FB-B904-69B197B5E444}"/>
              </a:ext>
            </a:extLst>
          </p:cNvPr>
          <p:cNvSpPr txBox="1"/>
          <p:nvPr/>
        </p:nvSpPr>
        <p:spPr>
          <a:xfrm>
            <a:off x="253447" y="6039859"/>
            <a:ext cx="10515600" cy="923330"/>
          </a:xfrm>
          <a:prstGeom prst="rect">
            <a:avLst/>
          </a:prstGeom>
          <a:noFill/>
        </p:spPr>
        <p:txBody>
          <a:bodyPr wrap="square" rtlCol="0">
            <a:spAutoFit/>
          </a:bodyPr>
          <a:lstStyle/>
          <a:p>
            <a:r>
              <a:rPr lang="en-US" dirty="0"/>
              <a:t>1.3D </a:t>
            </a:r>
            <a:r>
              <a:rPr lang="en-US" altLang="zh-CN" dirty="0"/>
              <a:t>ray-tracing : https://git.lug.ustc.edu.cn/XuXinhang/ray-tracing3d.git</a:t>
            </a:r>
          </a:p>
          <a:p>
            <a:r>
              <a:rPr lang="en-US" dirty="0"/>
              <a:t>2.Kinetic + synthetic simulation: </a:t>
            </a:r>
            <a:r>
              <a:rPr lang="en-US" dirty="0">
                <a:hlinkClick r:id="rId11"/>
              </a:rPr>
              <a:t>https://git.lug.ustc.edu.cn/XuXinhang/kinetic_simulation.git</a:t>
            </a:r>
            <a:endParaRPr lang="en-US" dirty="0"/>
          </a:p>
          <a:p>
            <a:r>
              <a:rPr lang="en-US" dirty="0"/>
              <a:t>3.2D </a:t>
            </a:r>
            <a:r>
              <a:rPr lang="en-US" dirty="0" err="1"/>
              <a:t>fdtd</a:t>
            </a:r>
            <a:r>
              <a:rPr lang="en-US" dirty="0"/>
              <a:t> simulation : https://git.lug.ustc.edu.cn/XuXinhang/fdtd_2d.git</a:t>
            </a:r>
          </a:p>
        </p:txBody>
      </p:sp>
    </p:spTree>
    <p:extLst>
      <p:ext uri="{BB962C8B-B14F-4D97-AF65-F5344CB8AC3E}">
        <p14:creationId xmlns:p14="http://schemas.microsoft.com/office/powerpoint/2010/main" val="341988896"/>
      </p:ext>
    </p:extLst>
  </p:cSld>
  <p:clrMapOvr>
    <a:masterClrMapping/>
  </p:clrMapOvr>
  <p:timing>
    <p:tnLst>
      <p:par>
        <p:cTn id="1" dur="indefinite" restart="never" nodeType="tmRoot">
          <p:childTnLst>
            <p:video>
              <p:cMediaNode vol="80000">
                <p:cTn id="2" fill="hold" display="0">
                  <p:stCondLst>
                    <p:cond delay="indefinite"/>
                  </p:stCondLst>
                </p:cTn>
                <p:tgtEl>
                  <p:spTgt spid="6"/>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CE544-196E-4008-9791-9377E54C066C}"/>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76C92E1F-F6BF-42F5-94ED-793966B1A012}"/>
              </a:ext>
            </a:extLst>
          </p:cNvPr>
          <p:cNvSpPr txBox="1">
            <a:spLocks noGrp="1"/>
          </p:cNvSpPr>
          <p:nvPr>
            <p:ph idx="1"/>
          </p:nvPr>
        </p:nvSpPr>
        <p:spPr>
          <a:xfrm>
            <a:off x="838200" y="1825625"/>
            <a:ext cx="10515600" cy="5002395"/>
          </a:xfrm>
          <a:prstGeom prst="rect">
            <a:avLst/>
          </a:prstGeom>
          <a:noFill/>
        </p:spPr>
        <p:txBody>
          <a:bodyPr wrap="square" rtlCol="0">
            <a:spAutoFit/>
          </a:bodyPr>
          <a:lstStyle/>
          <a:p>
            <a:r>
              <a:rPr lang="en-US" dirty="0"/>
              <a:t>Synthetic diagnostic is important for data interpretation , which build a bridge from model to real-world experimental data. I have written than 10000+ line code for different projects with user friendly, released for group users on GitHub, and interesting in physics research based on numerical simulation. This projects include model development by self and corporation , model validation, data interpretation and analysis, like kinetic simulation and synthetic diagnostic; Good at MATLAB, python is also ok for me.</a:t>
            </a:r>
          </a:p>
          <a:p>
            <a:r>
              <a:rPr lang="en-US" dirty="0"/>
              <a:t>I also have abundant experimental data analysis experience, take part into diagnostic management and development. Like high-k scattering system and FIReTIP laser control and optimization for NSTX-U.</a:t>
            </a:r>
          </a:p>
          <a:p>
            <a:endParaRPr lang="en-US" dirty="0"/>
          </a:p>
        </p:txBody>
      </p:sp>
    </p:spTree>
    <p:extLst>
      <p:ext uri="{BB962C8B-B14F-4D97-AF65-F5344CB8AC3E}">
        <p14:creationId xmlns:p14="http://schemas.microsoft.com/office/powerpoint/2010/main" val="17054128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3A671-2366-46D3-82A8-72E198863236}"/>
              </a:ext>
            </a:extLst>
          </p:cNvPr>
          <p:cNvSpPr>
            <a:spLocks noGrp="1"/>
          </p:cNvSpPr>
          <p:nvPr>
            <p:ph type="title"/>
          </p:nvPr>
        </p:nvSpPr>
        <p:spPr/>
        <p:txBody>
          <a:bodyPr/>
          <a:lstStyle/>
          <a:p>
            <a:r>
              <a:rPr lang="en-US" dirty="0"/>
              <a:t>Responsibility for Plasma Physicist job</a:t>
            </a:r>
          </a:p>
        </p:txBody>
      </p:sp>
      <p:sp>
        <p:nvSpPr>
          <p:cNvPr id="3" name="Content Placeholder 2">
            <a:extLst>
              <a:ext uri="{FF2B5EF4-FFF2-40B4-BE49-F238E27FC236}">
                <a16:creationId xmlns:a16="http://schemas.microsoft.com/office/drawing/2014/main" id="{8F1269A1-2E76-4121-94D7-1EBB52AEBA2A}"/>
              </a:ext>
            </a:extLst>
          </p:cNvPr>
          <p:cNvSpPr>
            <a:spLocks noGrp="1"/>
          </p:cNvSpPr>
          <p:nvPr>
            <p:ph idx="1"/>
          </p:nvPr>
        </p:nvSpPr>
        <p:spPr>
          <a:xfrm>
            <a:off x="838200" y="1825625"/>
            <a:ext cx="10515600" cy="4015882"/>
          </a:xfrm>
        </p:spPr>
        <p:txBody>
          <a:bodyPr>
            <a:normAutofit/>
          </a:bodyPr>
          <a:lstStyle/>
          <a:p>
            <a:r>
              <a:rPr lang="en-US" dirty="0"/>
              <a:t>    Data interpretation</a:t>
            </a:r>
          </a:p>
          <a:p>
            <a:pPr marL="0" indent="0">
              <a:buNone/>
            </a:pPr>
            <a:endParaRPr lang="en-US" dirty="0"/>
          </a:p>
          <a:p>
            <a:pPr marL="0" indent="0">
              <a:buNone/>
            </a:pPr>
            <a:r>
              <a:rPr lang="en-US" dirty="0"/>
              <a:t>       Model validation</a:t>
            </a:r>
          </a:p>
          <a:p>
            <a:pPr marL="0" indent="0">
              <a:buNone/>
            </a:pPr>
            <a:endParaRPr lang="en-US" dirty="0"/>
          </a:p>
          <a:p>
            <a:pPr marL="0" indent="0">
              <a:buNone/>
            </a:pPr>
            <a:r>
              <a:rPr lang="en-US" dirty="0"/>
              <a:t>       Propose experiments</a:t>
            </a:r>
          </a:p>
          <a:p>
            <a:pPr marL="0" indent="0">
              <a:buNone/>
            </a:pPr>
            <a:endParaRPr lang="en-US" dirty="0"/>
          </a:p>
          <a:p>
            <a:pPr marL="0" indent="0">
              <a:buNone/>
            </a:pPr>
            <a:r>
              <a:rPr lang="en-US" dirty="0"/>
              <a:t>       Dynamic model on ST</a:t>
            </a:r>
          </a:p>
        </p:txBody>
      </p:sp>
      <p:grpSp>
        <p:nvGrpSpPr>
          <p:cNvPr id="4" name="Group 3">
            <a:extLst>
              <a:ext uri="{FF2B5EF4-FFF2-40B4-BE49-F238E27FC236}">
                <a16:creationId xmlns:a16="http://schemas.microsoft.com/office/drawing/2014/main" id="{E2A730BE-2ACB-4ABA-A1FC-172AC6D2F3F4}"/>
              </a:ext>
            </a:extLst>
          </p:cNvPr>
          <p:cNvGrpSpPr/>
          <p:nvPr/>
        </p:nvGrpSpPr>
        <p:grpSpPr>
          <a:xfrm>
            <a:off x="780298" y="2765755"/>
            <a:ext cx="625631" cy="561555"/>
            <a:chOff x="8316115" y="413171"/>
            <a:chExt cx="625631" cy="561555"/>
          </a:xfrm>
        </p:grpSpPr>
        <p:sp>
          <p:nvSpPr>
            <p:cNvPr id="5" name="Oval 4">
              <a:extLst>
                <a:ext uri="{FF2B5EF4-FFF2-40B4-BE49-F238E27FC236}">
                  <a16:creationId xmlns:a16="http://schemas.microsoft.com/office/drawing/2014/main" id="{3B9C2E17-1168-4558-9B39-EE6B0A3103A6}"/>
                </a:ext>
              </a:extLst>
            </p:cNvPr>
            <p:cNvSpPr/>
            <p:nvPr/>
          </p:nvSpPr>
          <p:spPr>
            <a:xfrm>
              <a:off x="8316115" y="413171"/>
              <a:ext cx="561555" cy="56155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2BA1EDF-99D9-4D23-8E17-029D833211C6}"/>
                </a:ext>
              </a:extLst>
            </p:cNvPr>
            <p:cNvSpPr txBox="1"/>
            <p:nvPr/>
          </p:nvSpPr>
          <p:spPr>
            <a:xfrm>
              <a:off x="8397035" y="500654"/>
              <a:ext cx="544711" cy="369332"/>
            </a:xfrm>
            <a:prstGeom prst="rect">
              <a:avLst/>
            </a:prstGeom>
            <a:noFill/>
          </p:spPr>
          <p:txBody>
            <a:bodyPr wrap="square" rtlCol="0">
              <a:spAutoFit/>
            </a:bodyPr>
            <a:lstStyle/>
            <a:p>
              <a:r>
                <a:rPr lang="en-US" dirty="0">
                  <a:solidFill>
                    <a:schemeClr val="bg1"/>
                  </a:solidFill>
                </a:rPr>
                <a:t>R2</a:t>
              </a:r>
            </a:p>
          </p:txBody>
        </p:sp>
      </p:grpSp>
      <p:grpSp>
        <p:nvGrpSpPr>
          <p:cNvPr id="7" name="Group 6">
            <a:extLst>
              <a:ext uri="{FF2B5EF4-FFF2-40B4-BE49-F238E27FC236}">
                <a16:creationId xmlns:a16="http://schemas.microsoft.com/office/drawing/2014/main" id="{15DA5DBD-0F03-4F17-B7D7-938982984068}"/>
              </a:ext>
            </a:extLst>
          </p:cNvPr>
          <p:cNvGrpSpPr/>
          <p:nvPr/>
        </p:nvGrpSpPr>
        <p:grpSpPr>
          <a:xfrm>
            <a:off x="780298" y="1778171"/>
            <a:ext cx="625631" cy="561555"/>
            <a:chOff x="8316115" y="413171"/>
            <a:chExt cx="625631" cy="561555"/>
          </a:xfrm>
        </p:grpSpPr>
        <p:sp>
          <p:nvSpPr>
            <p:cNvPr id="8" name="Oval 7">
              <a:extLst>
                <a:ext uri="{FF2B5EF4-FFF2-40B4-BE49-F238E27FC236}">
                  <a16:creationId xmlns:a16="http://schemas.microsoft.com/office/drawing/2014/main" id="{32460A6E-7C6A-40D0-895E-6F19A8D902FE}"/>
                </a:ext>
              </a:extLst>
            </p:cNvPr>
            <p:cNvSpPr/>
            <p:nvPr/>
          </p:nvSpPr>
          <p:spPr>
            <a:xfrm>
              <a:off x="8316115" y="413171"/>
              <a:ext cx="561555" cy="56155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1CC7507-2E5E-4684-9843-5190D6DAEAB8}"/>
                </a:ext>
              </a:extLst>
            </p:cNvPr>
            <p:cNvSpPr txBox="1"/>
            <p:nvPr/>
          </p:nvSpPr>
          <p:spPr>
            <a:xfrm>
              <a:off x="8397035" y="500654"/>
              <a:ext cx="544711" cy="369332"/>
            </a:xfrm>
            <a:prstGeom prst="rect">
              <a:avLst/>
            </a:prstGeom>
            <a:noFill/>
          </p:spPr>
          <p:txBody>
            <a:bodyPr wrap="square" rtlCol="0">
              <a:spAutoFit/>
            </a:bodyPr>
            <a:lstStyle/>
            <a:p>
              <a:r>
                <a:rPr lang="en-US" dirty="0">
                  <a:solidFill>
                    <a:schemeClr val="bg1"/>
                  </a:solidFill>
                </a:rPr>
                <a:t>R1</a:t>
              </a:r>
            </a:p>
          </p:txBody>
        </p:sp>
      </p:grpSp>
      <p:grpSp>
        <p:nvGrpSpPr>
          <p:cNvPr id="10" name="Group 9">
            <a:extLst>
              <a:ext uri="{FF2B5EF4-FFF2-40B4-BE49-F238E27FC236}">
                <a16:creationId xmlns:a16="http://schemas.microsoft.com/office/drawing/2014/main" id="{147CF16C-375B-4531-B87F-23105E1E0C96}"/>
              </a:ext>
            </a:extLst>
          </p:cNvPr>
          <p:cNvGrpSpPr/>
          <p:nvPr/>
        </p:nvGrpSpPr>
        <p:grpSpPr>
          <a:xfrm>
            <a:off x="780298" y="3794446"/>
            <a:ext cx="625631" cy="561555"/>
            <a:chOff x="8316115" y="413171"/>
            <a:chExt cx="625631" cy="561555"/>
          </a:xfrm>
        </p:grpSpPr>
        <p:sp>
          <p:nvSpPr>
            <p:cNvPr id="11" name="Oval 10">
              <a:extLst>
                <a:ext uri="{FF2B5EF4-FFF2-40B4-BE49-F238E27FC236}">
                  <a16:creationId xmlns:a16="http://schemas.microsoft.com/office/drawing/2014/main" id="{AF95F152-E634-4789-B254-876A1B185697}"/>
                </a:ext>
              </a:extLst>
            </p:cNvPr>
            <p:cNvSpPr/>
            <p:nvPr/>
          </p:nvSpPr>
          <p:spPr>
            <a:xfrm>
              <a:off x="8316115" y="413171"/>
              <a:ext cx="561555" cy="56155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F5A238B3-7399-4C2D-A618-F4B05B82104F}"/>
                </a:ext>
              </a:extLst>
            </p:cNvPr>
            <p:cNvSpPr txBox="1"/>
            <p:nvPr/>
          </p:nvSpPr>
          <p:spPr>
            <a:xfrm>
              <a:off x="8397035" y="500654"/>
              <a:ext cx="544711" cy="369332"/>
            </a:xfrm>
            <a:prstGeom prst="rect">
              <a:avLst/>
            </a:prstGeom>
            <a:noFill/>
          </p:spPr>
          <p:txBody>
            <a:bodyPr wrap="square" rtlCol="0">
              <a:spAutoFit/>
            </a:bodyPr>
            <a:lstStyle/>
            <a:p>
              <a:r>
                <a:rPr lang="en-US" dirty="0">
                  <a:solidFill>
                    <a:schemeClr val="bg1"/>
                  </a:solidFill>
                </a:rPr>
                <a:t>R3</a:t>
              </a:r>
            </a:p>
          </p:txBody>
        </p:sp>
      </p:grpSp>
      <p:grpSp>
        <p:nvGrpSpPr>
          <p:cNvPr id="13" name="Group 12">
            <a:extLst>
              <a:ext uri="{FF2B5EF4-FFF2-40B4-BE49-F238E27FC236}">
                <a16:creationId xmlns:a16="http://schemas.microsoft.com/office/drawing/2014/main" id="{83368F69-7982-4830-A4C4-59066BB120D0}"/>
              </a:ext>
            </a:extLst>
          </p:cNvPr>
          <p:cNvGrpSpPr/>
          <p:nvPr/>
        </p:nvGrpSpPr>
        <p:grpSpPr>
          <a:xfrm>
            <a:off x="780298" y="4817976"/>
            <a:ext cx="625631" cy="561555"/>
            <a:chOff x="8316115" y="413171"/>
            <a:chExt cx="625631" cy="561555"/>
          </a:xfrm>
        </p:grpSpPr>
        <p:sp>
          <p:nvSpPr>
            <p:cNvPr id="14" name="Oval 13">
              <a:extLst>
                <a:ext uri="{FF2B5EF4-FFF2-40B4-BE49-F238E27FC236}">
                  <a16:creationId xmlns:a16="http://schemas.microsoft.com/office/drawing/2014/main" id="{70EB6D45-6277-48F5-B42D-48A984D1BCC7}"/>
                </a:ext>
              </a:extLst>
            </p:cNvPr>
            <p:cNvSpPr/>
            <p:nvPr/>
          </p:nvSpPr>
          <p:spPr>
            <a:xfrm>
              <a:off x="8316115" y="413171"/>
              <a:ext cx="561555" cy="56155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7087B0B9-D3E5-41B0-95D7-C8910954F97A}"/>
                </a:ext>
              </a:extLst>
            </p:cNvPr>
            <p:cNvSpPr txBox="1"/>
            <p:nvPr/>
          </p:nvSpPr>
          <p:spPr>
            <a:xfrm>
              <a:off x="8397035" y="500654"/>
              <a:ext cx="544711" cy="369332"/>
            </a:xfrm>
            <a:prstGeom prst="rect">
              <a:avLst/>
            </a:prstGeom>
            <a:noFill/>
          </p:spPr>
          <p:txBody>
            <a:bodyPr wrap="square" rtlCol="0">
              <a:spAutoFit/>
            </a:bodyPr>
            <a:lstStyle/>
            <a:p>
              <a:r>
                <a:rPr lang="en-US" dirty="0">
                  <a:solidFill>
                    <a:schemeClr val="bg1"/>
                  </a:solidFill>
                </a:rPr>
                <a:t>R4</a:t>
              </a:r>
            </a:p>
          </p:txBody>
        </p:sp>
      </p:grpSp>
    </p:spTree>
    <p:extLst>
      <p:ext uri="{BB962C8B-B14F-4D97-AF65-F5344CB8AC3E}">
        <p14:creationId xmlns:p14="http://schemas.microsoft.com/office/powerpoint/2010/main" val="34145757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8EB37-9A75-49ED-957F-C0593A4F4EB3}"/>
              </a:ext>
            </a:extLst>
          </p:cNvPr>
          <p:cNvSpPr>
            <a:spLocks noGrp="1"/>
          </p:cNvSpPr>
          <p:nvPr>
            <p:ph type="title"/>
          </p:nvPr>
        </p:nvSpPr>
        <p:spPr/>
        <p:txBody>
          <a:bodyPr/>
          <a:lstStyle/>
          <a:p>
            <a:r>
              <a:rPr lang="en-US" dirty="0"/>
              <a:t>Self Introduction</a:t>
            </a:r>
          </a:p>
        </p:txBody>
      </p:sp>
      <p:sp>
        <p:nvSpPr>
          <p:cNvPr id="3" name="Content Placeholder 2">
            <a:extLst>
              <a:ext uri="{FF2B5EF4-FFF2-40B4-BE49-F238E27FC236}">
                <a16:creationId xmlns:a16="http://schemas.microsoft.com/office/drawing/2014/main" id="{D34D6D06-6273-4F9B-BC08-A64E8B9E5AEC}"/>
              </a:ext>
            </a:extLst>
          </p:cNvPr>
          <p:cNvSpPr>
            <a:spLocks noGrp="1"/>
          </p:cNvSpPr>
          <p:nvPr>
            <p:ph idx="1"/>
          </p:nvPr>
        </p:nvSpPr>
        <p:spPr/>
        <p:txBody>
          <a:bodyPr>
            <a:normAutofit/>
          </a:bodyPr>
          <a:lstStyle/>
          <a:p>
            <a:r>
              <a:rPr lang="zh-CN" altLang="en-US" dirty="0"/>
              <a:t>我于</a:t>
            </a:r>
            <a:r>
              <a:rPr lang="en-US" altLang="zh-CN" dirty="0"/>
              <a:t>2023</a:t>
            </a:r>
            <a:r>
              <a:rPr lang="zh-CN" altLang="en-US" dirty="0"/>
              <a:t>年从中国科学技术大学博士毕业，专业是等离子体物理学。于</a:t>
            </a:r>
            <a:r>
              <a:rPr lang="en-US" altLang="zh-CN" dirty="0"/>
              <a:t>2024</a:t>
            </a:r>
            <a:r>
              <a:rPr lang="zh-CN" altLang="en-US" dirty="0"/>
              <a:t>年</a:t>
            </a:r>
            <a:r>
              <a:rPr lang="en-US" altLang="zh-CN" dirty="0"/>
              <a:t>3</a:t>
            </a:r>
            <a:r>
              <a:rPr lang="zh-CN" altLang="en-US" dirty="0"/>
              <a:t>月来到加州大学</a:t>
            </a:r>
            <a:r>
              <a:rPr lang="en-US" altLang="zh-CN" dirty="0"/>
              <a:t>Davis</a:t>
            </a:r>
            <a:r>
              <a:rPr lang="zh-CN" altLang="en-US" dirty="0"/>
              <a:t>分校从事博士后研究工作。</a:t>
            </a:r>
            <a:r>
              <a:rPr lang="en-US" altLang="zh-CN" dirty="0"/>
              <a:t> </a:t>
            </a:r>
            <a:r>
              <a:rPr lang="en-US" dirty="0"/>
              <a:t>I have 9 years plasma physics experience from 2016- present,  participated </a:t>
            </a:r>
            <a:r>
              <a:rPr lang="en-US" altLang="zh-CN" dirty="0"/>
              <a:t>in the</a:t>
            </a:r>
            <a:r>
              <a:rPr lang="en-US" dirty="0"/>
              <a:t> experiment task on EAST and NSTX-U tokamak, during the works on EAST,  I developed modules to interpret the  data from 2D-ECE, and also include model validation with experiment data. These models includes the non-thermal electron’s kinetic evolution, synthetic diagnostic of ECE, 3D-ray tracing and 2D FDTD simulation. </a:t>
            </a:r>
          </a:p>
          <a:p>
            <a:endParaRPr lang="en-US" dirty="0"/>
          </a:p>
          <a:p>
            <a:pPr marL="0" indent="0">
              <a:buNone/>
            </a:pPr>
            <a:endParaRPr lang="en-US" dirty="0"/>
          </a:p>
        </p:txBody>
      </p:sp>
    </p:spTree>
    <p:extLst>
      <p:ext uri="{BB962C8B-B14F-4D97-AF65-F5344CB8AC3E}">
        <p14:creationId xmlns:p14="http://schemas.microsoft.com/office/powerpoint/2010/main" val="36099313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739DB-39E2-403E-974D-59DF48903414}"/>
              </a:ext>
            </a:extLst>
          </p:cNvPr>
          <p:cNvSpPr>
            <a:spLocks noGrp="1"/>
          </p:cNvSpPr>
          <p:nvPr>
            <p:ph type="title"/>
          </p:nvPr>
        </p:nvSpPr>
        <p:spPr>
          <a:xfrm>
            <a:off x="69756" y="-17894"/>
            <a:ext cx="10515600" cy="1325563"/>
          </a:xfrm>
        </p:spPr>
        <p:txBody>
          <a:bodyPr>
            <a:normAutofit/>
          </a:bodyPr>
          <a:lstStyle/>
          <a:p>
            <a:r>
              <a:rPr lang="en-US" sz="4000" dirty="0"/>
              <a:t>W</a:t>
            </a:r>
            <a:r>
              <a:rPr lang="en-US" altLang="zh-CN" sz="4000" dirty="0"/>
              <a:t>orks on Plasma Theory</a:t>
            </a:r>
            <a:endParaRPr lang="en-US" sz="4000" dirty="0"/>
          </a:p>
        </p:txBody>
      </p:sp>
      <p:sp>
        <p:nvSpPr>
          <p:cNvPr id="4" name="TextBox 3">
            <a:extLst>
              <a:ext uri="{FF2B5EF4-FFF2-40B4-BE49-F238E27FC236}">
                <a16:creationId xmlns:a16="http://schemas.microsoft.com/office/drawing/2014/main" id="{30F09258-8008-4959-B177-492922C3F674}"/>
              </a:ext>
            </a:extLst>
          </p:cNvPr>
          <p:cNvSpPr txBox="1"/>
          <p:nvPr/>
        </p:nvSpPr>
        <p:spPr>
          <a:xfrm>
            <a:off x="271220" y="1109442"/>
            <a:ext cx="12264050" cy="369332"/>
          </a:xfrm>
          <a:prstGeom prst="rect">
            <a:avLst/>
          </a:prstGeom>
          <a:noFill/>
        </p:spPr>
        <p:txBody>
          <a:bodyPr wrap="square" rtlCol="0">
            <a:spAutoFit/>
          </a:bodyPr>
          <a:lstStyle/>
          <a:p>
            <a:r>
              <a:rPr lang="en-US" dirty="0"/>
              <a:t>1. Experimental observation of micro-tearing modes in the tokamak pedestal on EAST tokamak</a:t>
            </a:r>
          </a:p>
        </p:txBody>
      </p:sp>
      <p:pic>
        <p:nvPicPr>
          <p:cNvPr id="21" name="Picture 20">
            <a:extLst>
              <a:ext uri="{FF2B5EF4-FFF2-40B4-BE49-F238E27FC236}">
                <a16:creationId xmlns:a16="http://schemas.microsoft.com/office/drawing/2014/main" id="{F5773E26-4490-4C8F-88FF-5D2B3B22865F}"/>
              </a:ext>
            </a:extLst>
          </p:cNvPr>
          <p:cNvPicPr>
            <a:picLocks noChangeAspect="1"/>
          </p:cNvPicPr>
          <p:nvPr/>
        </p:nvPicPr>
        <p:blipFill>
          <a:blip r:embed="rId3"/>
          <a:stretch>
            <a:fillRect/>
          </a:stretch>
        </p:blipFill>
        <p:spPr>
          <a:xfrm>
            <a:off x="611289" y="1799029"/>
            <a:ext cx="9974067" cy="4458322"/>
          </a:xfrm>
          <a:prstGeom prst="rect">
            <a:avLst/>
          </a:prstGeom>
        </p:spPr>
      </p:pic>
      <p:sp>
        <p:nvSpPr>
          <p:cNvPr id="22" name="TextBox 21">
            <a:extLst>
              <a:ext uri="{FF2B5EF4-FFF2-40B4-BE49-F238E27FC236}">
                <a16:creationId xmlns:a16="http://schemas.microsoft.com/office/drawing/2014/main" id="{0F4A20C9-E965-4294-BEF3-1596F66764D3}"/>
              </a:ext>
            </a:extLst>
          </p:cNvPr>
          <p:cNvSpPr txBox="1"/>
          <p:nvPr/>
        </p:nvSpPr>
        <p:spPr>
          <a:xfrm>
            <a:off x="271220" y="1498623"/>
            <a:ext cx="9818702" cy="369332"/>
          </a:xfrm>
          <a:prstGeom prst="rect">
            <a:avLst/>
          </a:prstGeom>
          <a:noFill/>
        </p:spPr>
        <p:txBody>
          <a:bodyPr wrap="square" rtlCol="0">
            <a:spAutoFit/>
          </a:bodyPr>
          <a:lstStyle/>
          <a:p>
            <a:r>
              <a:rPr lang="en-US" dirty="0"/>
              <a:t>A</a:t>
            </a:r>
            <a:r>
              <a:rPr lang="en-US" altLang="zh-CN" dirty="0"/>
              <a:t>nalysis the transport ,position, poloidal wavenumber of MTM at the pedestal after L-H transition </a:t>
            </a:r>
            <a:endParaRPr lang="en-US" dirty="0"/>
          </a:p>
        </p:txBody>
      </p:sp>
      <p:sp>
        <p:nvSpPr>
          <p:cNvPr id="23" name="TextBox 22">
            <a:extLst>
              <a:ext uri="{FF2B5EF4-FFF2-40B4-BE49-F238E27FC236}">
                <a16:creationId xmlns:a16="http://schemas.microsoft.com/office/drawing/2014/main" id="{FD5675A0-FD3B-418C-BB0D-A482D55ACD1B}"/>
              </a:ext>
            </a:extLst>
          </p:cNvPr>
          <p:cNvSpPr txBox="1"/>
          <p:nvPr/>
        </p:nvSpPr>
        <p:spPr>
          <a:xfrm>
            <a:off x="2775751" y="6072685"/>
            <a:ext cx="5844466" cy="369332"/>
          </a:xfrm>
          <a:prstGeom prst="rect">
            <a:avLst/>
          </a:prstGeom>
          <a:noFill/>
        </p:spPr>
        <p:txBody>
          <a:bodyPr wrap="square" rtlCol="0">
            <a:spAutoFit/>
          </a:bodyPr>
          <a:lstStyle/>
          <a:p>
            <a:r>
              <a:rPr lang="en-US" dirty="0"/>
              <a:t>Figures of MTM position analysis and spectrometer analysis</a:t>
            </a:r>
          </a:p>
        </p:txBody>
      </p:sp>
    </p:spTree>
    <p:extLst>
      <p:ext uri="{BB962C8B-B14F-4D97-AF65-F5344CB8AC3E}">
        <p14:creationId xmlns:p14="http://schemas.microsoft.com/office/powerpoint/2010/main" val="19952249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4CFD8A-9C22-4539-BC05-1C8FF23C0A45}"/>
              </a:ext>
            </a:extLst>
          </p:cNvPr>
          <p:cNvSpPr/>
          <p:nvPr/>
        </p:nvSpPr>
        <p:spPr>
          <a:xfrm>
            <a:off x="1266548" y="1859339"/>
            <a:ext cx="10292179" cy="3139321"/>
          </a:xfrm>
          <a:prstGeom prst="rect">
            <a:avLst/>
          </a:prstGeom>
        </p:spPr>
        <p:txBody>
          <a:bodyPr wrap="square">
            <a:spAutoFit/>
          </a:bodyPr>
          <a:lstStyle/>
          <a:p>
            <a:r>
              <a:rPr lang="en-US" dirty="0"/>
              <a:t>This work confirms that the micro-tearing mode lead to small particle flux transport experimentally which agree with the gyrokinetic simulation results and theory that indicate the transport is in heat flux , small particle flux. </a:t>
            </a:r>
          </a:p>
          <a:p>
            <a:endParaRPr lang="en-US" dirty="0"/>
          </a:p>
          <a:p>
            <a:r>
              <a:rPr lang="en-US" dirty="0"/>
              <a:t>Multi-diagnostics collaboration and validation: ECE, DBS, Mirnov coil, Polarimeter- Interferometer;</a:t>
            </a:r>
          </a:p>
          <a:p>
            <a:endParaRPr lang="en-US" dirty="0"/>
          </a:p>
          <a:p>
            <a:r>
              <a:rPr lang="en-US" dirty="0"/>
              <a:t>Data analysis: Short-Time Fourier Transform, correlation analysis.</a:t>
            </a:r>
          </a:p>
          <a:p>
            <a:endParaRPr lang="en-US" dirty="0"/>
          </a:p>
          <a:p>
            <a:r>
              <a:rPr lang="en-US" dirty="0"/>
              <a:t>Theory and simulation analysis: For this study, gyrokinetic simulation could help to analysis the physics  process of micro-tearing mode or other small scale turbulence , while NIMROD is used to analysis the macroscopic MHD, maybe not suitable for such phenomenon research.</a:t>
            </a:r>
          </a:p>
        </p:txBody>
      </p:sp>
      <p:grpSp>
        <p:nvGrpSpPr>
          <p:cNvPr id="5" name="Group 4">
            <a:extLst>
              <a:ext uri="{FF2B5EF4-FFF2-40B4-BE49-F238E27FC236}">
                <a16:creationId xmlns:a16="http://schemas.microsoft.com/office/drawing/2014/main" id="{1159A6DD-8A08-43B0-89E2-0D3972BD59FA}"/>
              </a:ext>
            </a:extLst>
          </p:cNvPr>
          <p:cNvGrpSpPr/>
          <p:nvPr/>
        </p:nvGrpSpPr>
        <p:grpSpPr>
          <a:xfrm>
            <a:off x="665125" y="1859339"/>
            <a:ext cx="529850" cy="513503"/>
            <a:chOff x="8316115" y="413171"/>
            <a:chExt cx="579432" cy="561555"/>
          </a:xfrm>
        </p:grpSpPr>
        <p:sp>
          <p:nvSpPr>
            <p:cNvPr id="6" name="Oval 5">
              <a:extLst>
                <a:ext uri="{FF2B5EF4-FFF2-40B4-BE49-F238E27FC236}">
                  <a16:creationId xmlns:a16="http://schemas.microsoft.com/office/drawing/2014/main" id="{DF6A36AB-1C48-4761-AE9F-C560ED07FCF6}"/>
                </a:ext>
              </a:extLst>
            </p:cNvPr>
            <p:cNvSpPr/>
            <p:nvPr/>
          </p:nvSpPr>
          <p:spPr>
            <a:xfrm>
              <a:off x="8316115" y="413171"/>
              <a:ext cx="561555" cy="56155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B8216317-4323-4025-9FD8-3D24EAA2AE2C}"/>
                </a:ext>
              </a:extLst>
            </p:cNvPr>
            <p:cNvSpPr txBox="1"/>
            <p:nvPr/>
          </p:nvSpPr>
          <p:spPr>
            <a:xfrm>
              <a:off x="8350836" y="473099"/>
              <a:ext cx="544711" cy="369332"/>
            </a:xfrm>
            <a:prstGeom prst="rect">
              <a:avLst/>
            </a:prstGeom>
            <a:noFill/>
          </p:spPr>
          <p:txBody>
            <a:bodyPr wrap="square" rtlCol="0">
              <a:spAutoFit/>
            </a:bodyPr>
            <a:lstStyle/>
            <a:p>
              <a:r>
                <a:rPr lang="en-US" dirty="0">
                  <a:solidFill>
                    <a:schemeClr val="bg1"/>
                  </a:solidFill>
                </a:rPr>
                <a:t>R2</a:t>
              </a:r>
            </a:p>
          </p:txBody>
        </p:sp>
      </p:grpSp>
      <p:grpSp>
        <p:nvGrpSpPr>
          <p:cNvPr id="8" name="Group 7">
            <a:extLst>
              <a:ext uri="{FF2B5EF4-FFF2-40B4-BE49-F238E27FC236}">
                <a16:creationId xmlns:a16="http://schemas.microsoft.com/office/drawing/2014/main" id="{25ECB379-BA32-408B-A94B-18D0C3C5DBEF}"/>
              </a:ext>
            </a:extLst>
          </p:cNvPr>
          <p:cNvGrpSpPr/>
          <p:nvPr/>
        </p:nvGrpSpPr>
        <p:grpSpPr>
          <a:xfrm>
            <a:off x="658666" y="3513662"/>
            <a:ext cx="572096" cy="513503"/>
            <a:chOff x="8316115" y="413171"/>
            <a:chExt cx="625631" cy="561555"/>
          </a:xfrm>
        </p:grpSpPr>
        <p:sp>
          <p:nvSpPr>
            <p:cNvPr id="9" name="Oval 8">
              <a:extLst>
                <a:ext uri="{FF2B5EF4-FFF2-40B4-BE49-F238E27FC236}">
                  <a16:creationId xmlns:a16="http://schemas.microsoft.com/office/drawing/2014/main" id="{1F8C13E7-B5F5-4A1D-A9E7-76E51BBEEE84}"/>
                </a:ext>
              </a:extLst>
            </p:cNvPr>
            <p:cNvSpPr/>
            <p:nvPr/>
          </p:nvSpPr>
          <p:spPr>
            <a:xfrm>
              <a:off x="8316115" y="413171"/>
              <a:ext cx="561555" cy="56155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71D3FCD-2238-4DDE-B866-A98D79958695}"/>
                </a:ext>
              </a:extLst>
            </p:cNvPr>
            <p:cNvSpPr txBox="1"/>
            <p:nvPr/>
          </p:nvSpPr>
          <p:spPr>
            <a:xfrm>
              <a:off x="8397035" y="500654"/>
              <a:ext cx="544711" cy="369332"/>
            </a:xfrm>
            <a:prstGeom prst="rect">
              <a:avLst/>
            </a:prstGeom>
            <a:noFill/>
          </p:spPr>
          <p:txBody>
            <a:bodyPr wrap="square" rtlCol="0">
              <a:spAutoFit/>
            </a:bodyPr>
            <a:lstStyle/>
            <a:p>
              <a:r>
                <a:rPr lang="en-US" dirty="0">
                  <a:solidFill>
                    <a:schemeClr val="bg1"/>
                  </a:solidFill>
                </a:rPr>
                <a:t>R1</a:t>
              </a:r>
            </a:p>
          </p:txBody>
        </p:sp>
      </p:grpSp>
      <p:grpSp>
        <p:nvGrpSpPr>
          <p:cNvPr id="11" name="Group 10">
            <a:extLst>
              <a:ext uri="{FF2B5EF4-FFF2-40B4-BE49-F238E27FC236}">
                <a16:creationId xmlns:a16="http://schemas.microsoft.com/office/drawing/2014/main" id="{850011D9-309F-4D35-8CF2-15575B46495B}"/>
              </a:ext>
            </a:extLst>
          </p:cNvPr>
          <p:cNvGrpSpPr/>
          <p:nvPr/>
        </p:nvGrpSpPr>
        <p:grpSpPr>
          <a:xfrm>
            <a:off x="662329" y="2879184"/>
            <a:ext cx="572096" cy="513503"/>
            <a:chOff x="8316115" y="413171"/>
            <a:chExt cx="625631" cy="561555"/>
          </a:xfrm>
        </p:grpSpPr>
        <p:sp>
          <p:nvSpPr>
            <p:cNvPr id="12" name="Oval 11">
              <a:extLst>
                <a:ext uri="{FF2B5EF4-FFF2-40B4-BE49-F238E27FC236}">
                  <a16:creationId xmlns:a16="http://schemas.microsoft.com/office/drawing/2014/main" id="{7059F5AC-2985-4F71-8F0A-15A5D71ED442}"/>
                </a:ext>
              </a:extLst>
            </p:cNvPr>
            <p:cNvSpPr/>
            <p:nvPr/>
          </p:nvSpPr>
          <p:spPr>
            <a:xfrm>
              <a:off x="8316115" y="413171"/>
              <a:ext cx="561555" cy="56155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96011AF0-53F1-4A68-B5BF-796EBDAEA9C0}"/>
                </a:ext>
              </a:extLst>
            </p:cNvPr>
            <p:cNvSpPr txBox="1"/>
            <p:nvPr/>
          </p:nvSpPr>
          <p:spPr>
            <a:xfrm>
              <a:off x="8397035" y="500654"/>
              <a:ext cx="544711" cy="369332"/>
            </a:xfrm>
            <a:prstGeom prst="rect">
              <a:avLst/>
            </a:prstGeom>
            <a:noFill/>
          </p:spPr>
          <p:txBody>
            <a:bodyPr wrap="square" rtlCol="0">
              <a:spAutoFit/>
            </a:bodyPr>
            <a:lstStyle/>
            <a:p>
              <a:r>
                <a:rPr lang="en-US" dirty="0">
                  <a:solidFill>
                    <a:schemeClr val="bg1"/>
                  </a:solidFill>
                </a:rPr>
                <a:t>R3</a:t>
              </a:r>
            </a:p>
          </p:txBody>
        </p:sp>
      </p:grpSp>
      <p:sp>
        <p:nvSpPr>
          <p:cNvPr id="14" name="TextBox 13">
            <a:extLst>
              <a:ext uri="{FF2B5EF4-FFF2-40B4-BE49-F238E27FC236}">
                <a16:creationId xmlns:a16="http://schemas.microsoft.com/office/drawing/2014/main" id="{C46313B6-EF4D-4746-A4CB-2AF1FD4EF9EA}"/>
              </a:ext>
            </a:extLst>
          </p:cNvPr>
          <p:cNvSpPr txBox="1"/>
          <p:nvPr/>
        </p:nvSpPr>
        <p:spPr>
          <a:xfrm>
            <a:off x="892012" y="842296"/>
            <a:ext cx="11041249" cy="646331"/>
          </a:xfrm>
          <a:prstGeom prst="rect">
            <a:avLst/>
          </a:prstGeom>
          <a:noFill/>
        </p:spPr>
        <p:txBody>
          <a:bodyPr wrap="square" rtlCol="0">
            <a:spAutoFit/>
          </a:bodyPr>
          <a:lstStyle/>
          <a:p>
            <a:r>
              <a:rPr lang="en-US" altLang="zh-CN" dirty="0"/>
              <a:t>Necessary:</a:t>
            </a:r>
            <a:r>
              <a:rPr lang="zh-CN" altLang="en-US" dirty="0"/>
              <a:t> </a:t>
            </a:r>
            <a:r>
              <a:rPr lang="en-US" altLang="zh-CN" dirty="0"/>
              <a:t>Micro-tearing mode physics is one crucial turbulent transport mechanism in tokamak edge plasmas. Understanding of the micro-tearing mode is important for the design and  operation of fusion reactors;</a:t>
            </a:r>
          </a:p>
        </p:txBody>
      </p:sp>
    </p:spTree>
    <p:extLst>
      <p:ext uri="{BB962C8B-B14F-4D97-AF65-F5344CB8AC3E}">
        <p14:creationId xmlns:p14="http://schemas.microsoft.com/office/powerpoint/2010/main" val="1455076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AC54940-E592-49C5-AA57-2AF95D97462C}"/>
              </a:ext>
            </a:extLst>
          </p:cNvPr>
          <p:cNvSpPr txBox="1"/>
          <p:nvPr/>
        </p:nvSpPr>
        <p:spPr>
          <a:xfrm>
            <a:off x="248574" y="266330"/>
            <a:ext cx="6232125" cy="369332"/>
          </a:xfrm>
          <a:prstGeom prst="rect">
            <a:avLst/>
          </a:prstGeom>
          <a:noFill/>
        </p:spPr>
        <p:txBody>
          <a:bodyPr wrap="square" rtlCol="0">
            <a:spAutoFit/>
          </a:bodyPr>
          <a:lstStyle/>
          <a:p>
            <a:r>
              <a:rPr lang="en-US" dirty="0"/>
              <a:t>2. No-thermal emission with magnetic perturbation</a:t>
            </a:r>
          </a:p>
        </p:txBody>
      </p:sp>
      <p:pic>
        <p:nvPicPr>
          <p:cNvPr id="5" name="Picture 4">
            <a:extLst>
              <a:ext uri="{FF2B5EF4-FFF2-40B4-BE49-F238E27FC236}">
                <a16:creationId xmlns:a16="http://schemas.microsoft.com/office/drawing/2014/main" id="{EEB9954F-0CAB-458F-B3EB-F3CCCC7737A6}"/>
              </a:ext>
            </a:extLst>
          </p:cNvPr>
          <p:cNvPicPr>
            <a:picLocks noChangeAspect="1"/>
          </p:cNvPicPr>
          <p:nvPr/>
        </p:nvPicPr>
        <p:blipFill>
          <a:blip r:embed="rId2"/>
          <a:stretch>
            <a:fillRect/>
          </a:stretch>
        </p:blipFill>
        <p:spPr>
          <a:xfrm>
            <a:off x="490506" y="715561"/>
            <a:ext cx="3820479" cy="5676361"/>
          </a:xfrm>
          <a:prstGeom prst="rect">
            <a:avLst/>
          </a:prstGeom>
        </p:spPr>
      </p:pic>
      <p:cxnSp>
        <p:nvCxnSpPr>
          <p:cNvPr id="7" name="Straight Arrow Connector 6">
            <a:extLst>
              <a:ext uri="{FF2B5EF4-FFF2-40B4-BE49-F238E27FC236}">
                <a16:creationId xmlns:a16="http://schemas.microsoft.com/office/drawing/2014/main" id="{AD726064-3671-474F-A465-359CD1BC53B4}"/>
              </a:ext>
            </a:extLst>
          </p:cNvPr>
          <p:cNvCxnSpPr/>
          <p:nvPr/>
        </p:nvCxnSpPr>
        <p:spPr>
          <a:xfrm flipV="1">
            <a:off x="3628613" y="1278155"/>
            <a:ext cx="1127464" cy="7102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2FAA616B-8059-4A32-A9C1-26805BA03E68}"/>
              </a:ext>
            </a:extLst>
          </p:cNvPr>
          <p:cNvSpPr txBox="1"/>
          <p:nvPr/>
        </p:nvSpPr>
        <p:spPr>
          <a:xfrm>
            <a:off x="4934506" y="852031"/>
            <a:ext cx="6718645" cy="369332"/>
          </a:xfrm>
          <a:prstGeom prst="rect">
            <a:avLst/>
          </a:prstGeom>
          <a:noFill/>
        </p:spPr>
        <p:txBody>
          <a:bodyPr wrap="square" rtlCol="0">
            <a:spAutoFit/>
          </a:bodyPr>
          <a:lstStyle/>
          <a:p>
            <a:r>
              <a:rPr lang="en-US" dirty="0"/>
              <a:t>How to understand sudden rise ECE emission?</a:t>
            </a:r>
          </a:p>
        </p:txBody>
      </p:sp>
      <p:grpSp>
        <p:nvGrpSpPr>
          <p:cNvPr id="12" name="Group 11">
            <a:extLst>
              <a:ext uri="{FF2B5EF4-FFF2-40B4-BE49-F238E27FC236}">
                <a16:creationId xmlns:a16="http://schemas.microsoft.com/office/drawing/2014/main" id="{D4E5DB48-7E94-4F05-A1EB-D4E0C92FFB9A}"/>
              </a:ext>
            </a:extLst>
          </p:cNvPr>
          <p:cNvGrpSpPr/>
          <p:nvPr/>
        </p:nvGrpSpPr>
        <p:grpSpPr>
          <a:xfrm>
            <a:off x="4689927" y="1329433"/>
            <a:ext cx="6897063" cy="3202736"/>
            <a:chOff x="4525590" y="1657504"/>
            <a:chExt cx="6897063" cy="3202736"/>
          </a:xfrm>
        </p:grpSpPr>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B7231C9D-26A3-4E23-8C53-AC6B9D79AA45}"/>
                    </a:ext>
                  </a:extLst>
                </p:cNvPr>
                <p:cNvSpPr txBox="1"/>
                <p:nvPr/>
              </p:nvSpPr>
              <p:spPr>
                <a:xfrm>
                  <a:off x="4567462" y="1657504"/>
                  <a:ext cx="6813320" cy="3202736"/>
                </a:xfrm>
                <a:prstGeom prst="rect">
                  <a:avLst/>
                </a:prstGeom>
                <a:noFill/>
              </p:spPr>
              <p:txBody>
                <a:bodyPr wrap="square" rtlCol="0">
                  <a:spAutoFit/>
                </a:bodyPr>
                <a:lstStyle/>
                <a:p>
                  <a:r>
                    <a:rPr lang="en-US" dirty="0"/>
                    <a:t>Theory module: Kinetic simulation+ synthetic diagnostic module</a:t>
                  </a:r>
                </a:p>
                <a:p>
                  <a:r>
                    <a:rPr lang="en-US" dirty="0"/>
                    <a:t> </a:t>
                  </a:r>
                </a:p>
                <a:p>
                  <a:endParaRPr lang="en-US" dirty="0"/>
                </a:p>
                <a:p>
                  <a:endParaRPr lang="en-US" dirty="0"/>
                </a:p>
                <a:p>
                  <a:r>
                    <a:rPr lang="en-US" dirty="0"/>
                    <a:t>C[f]:Fokker-Plank collision operator</a:t>
                  </a:r>
                </a:p>
                <a:p>
                  <a14:m>
                    <m:oMath xmlns:m="http://schemas.openxmlformats.org/officeDocument/2006/math">
                      <m:f>
                        <m:fPr>
                          <m:ctrlPr>
                            <a:rPr lang="en-US" sz="1400" b="0" i="1" smtClean="0">
                              <a:latin typeface="Cambria Math" panose="02040503050406030204" pitchFamily="18" charset="0"/>
                            </a:rPr>
                          </m:ctrlPr>
                        </m:fPr>
                        <m:num>
                          <m:r>
                            <a:rPr lang="en-US" sz="1400" b="0" i="1" smtClean="0">
                              <a:latin typeface="Cambria Math" panose="02040503050406030204" pitchFamily="18" charset="0"/>
                            </a:rPr>
                            <m:t>𝜕</m:t>
                          </m:r>
                        </m:num>
                        <m:den>
                          <m:r>
                            <a:rPr lang="en-US" sz="1400" b="0" i="1" smtClean="0">
                              <a:latin typeface="Cambria Math" panose="02040503050406030204" pitchFamily="18" charset="0"/>
                            </a:rPr>
                            <m:t>𝜕</m:t>
                          </m:r>
                          <m:r>
                            <a:rPr lang="en-US" sz="1400" b="0" i="1" smtClean="0">
                              <a:latin typeface="Cambria Math" panose="02040503050406030204" pitchFamily="18" charset="0"/>
                            </a:rPr>
                            <m:t>𝑝</m:t>
                          </m:r>
                        </m:den>
                      </m:f>
                      <m:r>
                        <a:rPr lang="en-US" sz="1400" b="0" i="1" smtClean="0">
                          <a:latin typeface="Cambria Math" panose="02040503050406030204" pitchFamily="18" charset="0"/>
                        </a:rPr>
                        <m:t>⋅</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𝐹</m:t>
                          </m:r>
                        </m:e>
                        <m:sub>
                          <m:r>
                            <a:rPr lang="en-US" sz="1400" b="0" i="1" smtClean="0">
                              <a:latin typeface="Cambria Math" panose="02040503050406030204" pitchFamily="18" charset="0"/>
                            </a:rPr>
                            <m:t>𝑟𝑎𝑑</m:t>
                          </m:r>
                        </m:sub>
                      </m:sSub>
                      <m:r>
                        <a:rPr lang="en-US" sz="1400" b="0" i="1" smtClean="0">
                          <a:latin typeface="Cambria Math" panose="02040503050406030204" pitchFamily="18" charset="0"/>
                        </a:rPr>
                        <m:t>𝑓</m:t>
                      </m:r>
                    </m:oMath>
                  </a14:m>
                  <a:r>
                    <a:rPr lang="en-US" dirty="0"/>
                    <a:t>: Radiation damping operator</a:t>
                  </a:r>
                </a:p>
                <a:p>
                  <a:r>
                    <a:rPr lang="en-US" dirty="0"/>
                    <a:t>D[f]: Electromagnetic wave scattering operator</a:t>
                  </a:r>
                </a:p>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𝑆</m:t>
                          </m:r>
                        </m:e>
                        <m:sub>
                          <m:r>
                            <a:rPr lang="en-US" b="0" i="1" smtClean="0">
                              <a:latin typeface="Cambria Math" panose="02040503050406030204" pitchFamily="18" charset="0"/>
                            </a:rPr>
                            <m:t>𝐴</m:t>
                          </m:r>
                        </m:sub>
                      </m:sSub>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𝑓</m:t>
                          </m:r>
                        </m:e>
                      </m:d>
                      <m:r>
                        <a:rPr lang="en-US" b="0" i="1" smtClean="0">
                          <a:latin typeface="Cambria Math" panose="02040503050406030204" pitchFamily="18" charset="0"/>
                        </a:rPr>
                        <m:t>:</m:t>
                      </m:r>
                    </m:oMath>
                  </a14:m>
                  <a:r>
                    <a:rPr lang="en-US" dirty="0"/>
                    <a:t> Avalanche operator</a:t>
                  </a:r>
                </a:p>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𝑆</m:t>
                          </m:r>
                        </m:e>
                        <m:sub>
                          <m:r>
                            <a:rPr lang="en-US" b="0" i="1" smtClean="0">
                              <a:latin typeface="Cambria Math" panose="02040503050406030204" pitchFamily="18" charset="0"/>
                            </a:rPr>
                            <m:t>𝑇</m:t>
                          </m:r>
                        </m:sub>
                      </m:sSub>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𝑓</m:t>
                          </m:r>
                        </m:e>
                      </m:d>
                      <m:r>
                        <a:rPr lang="en-US" b="0" i="1" smtClean="0">
                          <a:latin typeface="Cambria Math" panose="02040503050406030204" pitchFamily="18" charset="0"/>
                        </a:rPr>
                        <m:t>:</m:t>
                      </m:r>
                    </m:oMath>
                  </a14:m>
                  <a:r>
                    <a:rPr lang="en-US" dirty="0"/>
                    <a:t> electron source with thermal distribution </a:t>
                  </a:r>
                </a:p>
                <a:p>
                  <a:r>
                    <a:rPr lang="en-US" dirty="0"/>
                    <a:t> L[f] : Magnetic perturbation loss operator (Harvey model)</a:t>
                  </a:r>
                </a:p>
                <a:p>
                  <a:endParaRPr lang="en-US" dirty="0">
                    <a:solidFill>
                      <a:srgbClr val="FF0000"/>
                    </a:solidFill>
                  </a:endParaRPr>
                </a:p>
              </p:txBody>
            </p:sp>
          </mc:Choice>
          <mc:Fallback xmlns="">
            <p:sp>
              <p:nvSpPr>
                <p:cNvPr id="9" name="TextBox 8">
                  <a:extLst>
                    <a:ext uri="{FF2B5EF4-FFF2-40B4-BE49-F238E27FC236}">
                      <a16:creationId xmlns:a16="http://schemas.microsoft.com/office/drawing/2014/main" id="{B7231C9D-26A3-4E23-8C53-AC6B9D79AA45}"/>
                    </a:ext>
                  </a:extLst>
                </p:cNvPr>
                <p:cNvSpPr txBox="1">
                  <a:spLocks noRot="1" noChangeAspect="1" noMove="1" noResize="1" noEditPoints="1" noAdjustHandles="1" noChangeArrowheads="1" noChangeShapeType="1" noTextEdit="1"/>
                </p:cNvSpPr>
                <p:nvPr/>
              </p:nvSpPr>
              <p:spPr>
                <a:xfrm>
                  <a:off x="4567462" y="1657504"/>
                  <a:ext cx="6813320" cy="3202736"/>
                </a:xfrm>
                <a:prstGeom prst="rect">
                  <a:avLst/>
                </a:prstGeom>
                <a:blipFill>
                  <a:blip r:embed="rId3"/>
                  <a:stretch>
                    <a:fillRect l="-716" t="-952"/>
                  </a:stretch>
                </a:blipFill>
              </p:spPr>
              <p:txBody>
                <a:bodyPr/>
                <a:lstStyle/>
                <a:p>
                  <a:r>
                    <a:rPr lang="en-US">
                      <a:noFill/>
                    </a:rPr>
                    <a:t> </a:t>
                  </a:r>
                </a:p>
              </p:txBody>
            </p:sp>
          </mc:Fallback>
        </mc:AlternateContent>
        <p:pic>
          <p:nvPicPr>
            <p:cNvPr id="10" name="Picture 9">
              <a:extLst>
                <a:ext uri="{FF2B5EF4-FFF2-40B4-BE49-F238E27FC236}">
                  <a16:creationId xmlns:a16="http://schemas.microsoft.com/office/drawing/2014/main" id="{204CC4B7-DC61-4184-90EE-5C19A8C4C7A4}"/>
                </a:ext>
              </a:extLst>
            </p:cNvPr>
            <p:cNvPicPr>
              <a:picLocks noChangeAspect="1"/>
            </p:cNvPicPr>
            <p:nvPr/>
          </p:nvPicPr>
          <p:blipFill rotWithShape="1">
            <a:blip r:embed="rId4"/>
            <a:srcRect t="28765"/>
            <a:stretch/>
          </p:blipFill>
          <p:spPr>
            <a:xfrm>
              <a:off x="4525590" y="2218789"/>
              <a:ext cx="6897063" cy="468245"/>
            </a:xfrm>
            <a:prstGeom prst="rect">
              <a:avLst/>
            </a:prstGeom>
          </p:spPr>
        </p:pic>
      </p:grpSp>
      <p:pic>
        <p:nvPicPr>
          <p:cNvPr id="11" name="Picture 10">
            <a:extLst>
              <a:ext uri="{FF2B5EF4-FFF2-40B4-BE49-F238E27FC236}">
                <a16:creationId xmlns:a16="http://schemas.microsoft.com/office/drawing/2014/main" id="{5C4F6004-1FF3-4143-8EEE-00E716163F8D}"/>
              </a:ext>
            </a:extLst>
          </p:cNvPr>
          <p:cNvPicPr>
            <a:picLocks noChangeAspect="1"/>
          </p:cNvPicPr>
          <p:nvPr/>
        </p:nvPicPr>
        <p:blipFill>
          <a:blip r:embed="rId5"/>
          <a:stretch>
            <a:fillRect/>
          </a:stretch>
        </p:blipFill>
        <p:spPr>
          <a:xfrm>
            <a:off x="6328634" y="4372379"/>
            <a:ext cx="2015231" cy="1658290"/>
          </a:xfrm>
          <a:prstGeom prst="rect">
            <a:avLst/>
          </a:prstGeom>
        </p:spPr>
      </p:pic>
      <p:grpSp>
        <p:nvGrpSpPr>
          <p:cNvPr id="13" name="Group 12">
            <a:extLst>
              <a:ext uri="{FF2B5EF4-FFF2-40B4-BE49-F238E27FC236}">
                <a16:creationId xmlns:a16="http://schemas.microsoft.com/office/drawing/2014/main" id="{88B1E0F4-1FC8-4FCA-8CF0-D47A609B960A}"/>
              </a:ext>
            </a:extLst>
          </p:cNvPr>
          <p:cNvGrpSpPr/>
          <p:nvPr/>
        </p:nvGrpSpPr>
        <p:grpSpPr>
          <a:xfrm>
            <a:off x="11545119" y="1231374"/>
            <a:ext cx="625631" cy="561555"/>
            <a:chOff x="8316115" y="413171"/>
            <a:chExt cx="625631" cy="561555"/>
          </a:xfrm>
        </p:grpSpPr>
        <p:sp>
          <p:nvSpPr>
            <p:cNvPr id="14" name="Oval 13">
              <a:extLst>
                <a:ext uri="{FF2B5EF4-FFF2-40B4-BE49-F238E27FC236}">
                  <a16:creationId xmlns:a16="http://schemas.microsoft.com/office/drawing/2014/main" id="{76E1C0E4-02BF-4D42-9818-271298B6E646}"/>
                </a:ext>
              </a:extLst>
            </p:cNvPr>
            <p:cNvSpPr/>
            <p:nvPr/>
          </p:nvSpPr>
          <p:spPr>
            <a:xfrm>
              <a:off x="8316115" y="413171"/>
              <a:ext cx="561555" cy="56155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6E9FE60C-92F2-4556-8779-0CA6817248AD}"/>
                </a:ext>
              </a:extLst>
            </p:cNvPr>
            <p:cNvSpPr txBox="1"/>
            <p:nvPr/>
          </p:nvSpPr>
          <p:spPr>
            <a:xfrm>
              <a:off x="8397035" y="500654"/>
              <a:ext cx="544711" cy="369332"/>
            </a:xfrm>
            <a:prstGeom prst="rect">
              <a:avLst/>
            </a:prstGeom>
            <a:noFill/>
          </p:spPr>
          <p:txBody>
            <a:bodyPr wrap="square" rtlCol="0">
              <a:spAutoFit/>
            </a:bodyPr>
            <a:lstStyle/>
            <a:p>
              <a:r>
                <a:rPr lang="en-US" dirty="0">
                  <a:solidFill>
                    <a:schemeClr val="bg1"/>
                  </a:solidFill>
                </a:rPr>
                <a:t>R4</a:t>
              </a:r>
            </a:p>
          </p:txBody>
        </p:sp>
      </p:grpSp>
    </p:spTree>
    <p:extLst>
      <p:ext uri="{BB962C8B-B14F-4D97-AF65-F5344CB8AC3E}">
        <p14:creationId xmlns:p14="http://schemas.microsoft.com/office/powerpoint/2010/main" val="32137687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4BDD958-7589-4835-B7BB-0F74FE9D2205}"/>
              </a:ext>
            </a:extLst>
          </p:cNvPr>
          <p:cNvPicPr>
            <a:picLocks noChangeAspect="1"/>
          </p:cNvPicPr>
          <p:nvPr/>
        </p:nvPicPr>
        <p:blipFill>
          <a:blip r:embed="rId2"/>
          <a:stretch>
            <a:fillRect/>
          </a:stretch>
        </p:blipFill>
        <p:spPr>
          <a:xfrm>
            <a:off x="205884" y="1133266"/>
            <a:ext cx="4403583" cy="4260316"/>
          </a:xfrm>
          <a:prstGeom prst="rect">
            <a:avLst/>
          </a:prstGeom>
        </p:spPr>
      </p:pic>
      <p:pic>
        <p:nvPicPr>
          <p:cNvPr id="5" name="Picture 4">
            <a:extLst>
              <a:ext uri="{FF2B5EF4-FFF2-40B4-BE49-F238E27FC236}">
                <a16:creationId xmlns:a16="http://schemas.microsoft.com/office/drawing/2014/main" id="{BF8D20C5-28A8-45D1-8200-DDCFB49CC56F}"/>
              </a:ext>
            </a:extLst>
          </p:cNvPr>
          <p:cNvPicPr>
            <a:picLocks noChangeAspect="1"/>
          </p:cNvPicPr>
          <p:nvPr/>
        </p:nvPicPr>
        <p:blipFill>
          <a:blip r:embed="rId3"/>
          <a:stretch>
            <a:fillRect/>
          </a:stretch>
        </p:blipFill>
        <p:spPr>
          <a:xfrm>
            <a:off x="4773056" y="1158415"/>
            <a:ext cx="7112964" cy="2595538"/>
          </a:xfrm>
          <a:prstGeom prst="rect">
            <a:avLst/>
          </a:prstGeom>
        </p:spPr>
      </p:pic>
      <p:sp>
        <p:nvSpPr>
          <p:cNvPr id="6" name="TextBox 5">
            <a:extLst>
              <a:ext uri="{FF2B5EF4-FFF2-40B4-BE49-F238E27FC236}">
                <a16:creationId xmlns:a16="http://schemas.microsoft.com/office/drawing/2014/main" id="{A7E8AF63-40FC-4CEF-872A-1E24B2B5C43C}"/>
              </a:ext>
            </a:extLst>
          </p:cNvPr>
          <p:cNvSpPr txBox="1"/>
          <p:nvPr/>
        </p:nvSpPr>
        <p:spPr>
          <a:xfrm>
            <a:off x="1081478" y="763934"/>
            <a:ext cx="3839950" cy="369332"/>
          </a:xfrm>
          <a:prstGeom prst="rect">
            <a:avLst/>
          </a:prstGeom>
          <a:noFill/>
        </p:spPr>
        <p:txBody>
          <a:bodyPr wrap="square" rtlCol="0">
            <a:spAutoFit/>
          </a:bodyPr>
          <a:lstStyle/>
          <a:p>
            <a:r>
              <a:rPr lang="en-US" dirty="0"/>
              <a:t>I</a:t>
            </a:r>
            <a:r>
              <a:rPr lang="en-US" altLang="zh-CN" dirty="0"/>
              <a:t>nput parameters into module</a:t>
            </a:r>
            <a:endParaRPr lang="en-US" dirty="0"/>
          </a:p>
        </p:txBody>
      </p:sp>
      <p:sp>
        <p:nvSpPr>
          <p:cNvPr id="7" name="TextBox 6">
            <a:extLst>
              <a:ext uri="{FF2B5EF4-FFF2-40B4-BE49-F238E27FC236}">
                <a16:creationId xmlns:a16="http://schemas.microsoft.com/office/drawing/2014/main" id="{D2908075-1DB3-4012-BCE4-BD0738D785C7}"/>
              </a:ext>
            </a:extLst>
          </p:cNvPr>
          <p:cNvSpPr txBox="1"/>
          <p:nvPr/>
        </p:nvSpPr>
        <p:spPr>
          <a:xfrm>
            <a:off x="5313980" y="818087"/>
            <a:ext cx="5631402" cy="369332"/>
          </a:xfrm>
          <a:prstGeom prst="rect">
            <a:avLst/>
          </a:prstGeom>
          <a:noFill/>
        </p:spPr>
        <p:txBody>
          <a:bodyPr wrap="square" rtlCol="0">
            <a:spAutoFit/>
          </a:bodyPr>
          <a:lstStyle/>
          <a:p>
            <a:r>
              <a:rPr lang="en-US" dirty="0"/>
              <a:t>Comparison of output parameters with experimental data  </a:t>
            </a:r>
          </a:p>
        </p:txBody>
      </p:sp>
      <p:sp>
        <p:nvSpPr>
          <p:cNvPr id="8" name="TextBox 7">
            <a:extLst>
              <a:ext uri="{FF2B5EF4-FFF2-40B4-BE49-F238E27FC236}">
                <a16:creationId xmlns:a16="http://schemas.microsoft.com/office/drawing/2014/main" id="{60B5AA78-8290-4529-8E0A-3FCAEDEA6C64}"/>
              </a:ext>
            </a:extLst>
          </p:cNvPr>
          <p:cNvSpPr txBox="1"/>
          <p:nvPr/>
        </p:nvSpPr>
        <p:spPr>
          <a:xfrm>
            <a:off x="4714043" y="4116453"/>
            <a:ext cx="6150419" cy="646331"/>
          </a:xfrm>
          <a:prstGeom prst="rect">
            <a:avLst/>
          </a:prstGeom>
          <a:noFill/>
        </p:spPr>
        <p:txBody>
          <a:bodyPr wrap="square" rtlCol="0">
            <a:spAutoFit/>
          </a:bodyPr>
          <a:lstStyle/>
          <a:p>
            <a:r>
              <a:rPr lang="en-US" dirty="0"/>
              <a:t>Diagnostic : ECE, Mirnov coil, HXR, Polarimeter- Interferometer, Loop voltage diagnostic</a:t>
            </a:r>
          </a:p>
        </p:txBody>
      </p:sp>
      <p:grpSp>
        <p:nvGrpSpPr>
          <p:cNvPr id="9" name="Group 8">
            <a:extLst>
              <a:ext uri="{FF2B5EF4-FFF2-40B4-BE49-F238E27FC236}">
                <a16:creationId xmlns:a16="http://schemas.microsoft.com/office/drawing/2014/main" id="{A949AC32-F39F-4635-A476-5548B56B7EC2}"/>
              </a:ext>
            </a:extLst>
          </p:cNvPr>
          <p:cNvGrpSpPr/>
          <p:nvPr/>
        </p:nvGrpSpPr>
        <p:grpSpPr>
          <a:xfrm>
            <a:off x="10864462" y="4223689"/>
            <a:ext cx="625631" cy="561555"/>
            <a:chOff x="8316115" y="413171"/>
            <a:chExt cx="625631" cy="561555"/>
          </a:xfrm>
        </p:grpSpPr>
        <p:sp>
          <p:nvSpPr>
            <p:cNvPr id="10" name="Oval 9">
              <a:extLst>
                <a:ext uri="{FF2B5EF4-FFF2-40B4-BE49-F238E27FC236}">
                  <a16:creationId xmlns:a16="http://schemas.microsoft.com/office/drawing/2014/main" id="{C64588D0-5292-4F4B-A320-A08E63986079}"/>
                </a:ext>
              </a:extLst>
            </p:cNvPr>
            <p:cNvSpPr/>
            <p:nvPr/>
          </p:nvSpPr>
          <p:spPr>
            <a:xfrm>
              <a:off x="8316115" y="413171"/>
              <a:ext cx="561555" cy="56155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AAD13604-CB67-423E-94A1-D77A5C9F1941}"/>
                </a:ext>
              </a:extLst>
            </p:cNvPr>
            <p:cNvSpPr txBox="1"/>
            <p:nvPr/>
          </p:nvSpPr>
          <p:spPr>
            <a:xfrm>
              <a:off x="8397035" y="500654"/>
              <a:ext cx="544711" cy="369332"/>
            </a:xfrm>
            <a:prstGeom prst="rect">
              <a:avLst/>
            </a:prstGeom>
            <a:noFill/>
          </p:spPr>
          <p:txBody>
            <a:bodyPr wrap="square" rtlCol="0">
              <a:spAutoFit/>
            </a:bodyPr>
            <a:lstStyle/>
            <a:p>
              <a:r>
                <a:rPr lang="en-US" dirty="0">
                  <a:solidFill>
                    <a:schemeClr val="bg1"/>
                  </a:solidFill>
                </a:rPr>
                <a:t>R1</a:t>
              </a:r>
            </a:p>
          </p:txBody>
        </p:sp>
      </p:grpSp>
      <p:sp>
        <p:nvSpPr>
          <p:cNvPr id="12" name="TextBox 11">
            <a:extLst>
              <a:ext uri="{FF2B5EF4-FFF2-40B4-BE49-F238E27FC236}">
                <a16:creationId xmlns:a16="http://schemas.microsoft.com/office/drawing/2014/main" id="{E52B1BCA-DE9B-48BB-B5F2-3008804C674A}"/>
              </a:ext>
            </a:extLst>
          </p:cNvPr>
          <p:cNvSpPr txBox="1"/>
          <p:nvPr/>
        </p:nvSpPr>
        <p:spPr>
          <a:xfrm>
            <a:off x="4733349" y="4931917"/>
            <a:ext cx="6061643" cy="923330"/>
          </a:xfrm>
          <a:prstGeom prst="rect">
            <a:avLst/>
          </a:prstGeom>
          <a:noFill/>
        </p:spPr>
        <p:txBody>
          <a:bodyPr wrap="square" rtlCol="0">
            <a:spAutoFit/>
          </a:bodyPr>
          <a:lstStyle/>
          <a:p>
            <a:r>
              <a:rPr lang="en-US" dirty="0"/>
              <a:t>Compare with experiment results, we found the no-thermal emission is highly related with magnetic perturbation, and simulation results are quantality agree with  experiment results</a:t>
            </a:r>
          </a:p>
        </p:txBody>
      </p:sp>
      <p:grpSp>
        <p:nvGrpSpPr>
          <p:cNvPr id="13" name="Group 12">
            <a:extLst>
              <a:ext uri="{FF2B5EF4-FFF2-40B4-BE49-F238E27FC236}">
                <a16:creationId xmlns:a16="http://schemas.microsoft.com/office/drawing/2014/main" id="{31F52968-C1D7-43AB-836F-D07D1210CBB5}"/>
              </a:ext>
            </a:extLst>
          </p:cNvPr>
          <p:cNvGrpSpPr/>
          <p:nvPr/>
        </p:nvGrpSpPr>
        <p:grpSpPr>
          <a:xfrm>
            <a:off x="10864462" y="5095463"/>
            <a:ext cx="625631" cy="561555"/>
            <a:chOff x="8316115" y="413171"/>
            <a:chExt cx="625631" cy="561555"/>
          </a:xfrm>
        </p:grpSpPr>
        <p:sp>
          <p:nvSpPr>
            <p:cNvPr id="14" name="Oval 13">
              <a:extLst>
                <a:ext uri="{FF2B5EF4-FFF2-40B4-BE49-F238E27FC236}">
                  <a16:creationId xmlns:a16="http://schemas.microsoft.com/office/drawing/2014/main" id="{AC62BB5C-7F35-4404-8E39-908B12545747}"/>
                </a:ext>
              </a:extLst>
            </p:cNvPr>
            <p:cNvSpPr/>
            <p:nvPr/>
          </p:nvSpPr>
          <p:spPr>
            <a:xfrm>
              <a:off x="8316115" y="413171"/>
              <a:ext cx="561555" cy="56155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3DB02CB9-3F7A-45C4-B804-BF0FD2AF6C01}"/>
                </a:ext>
              </a:extLst>
            </p:cNvPr>
            <p:cNvSpPr txBox="1"/>
            <p:nvPr/>
          </p:nvSpPr>
          <p:spPr>
            <a:xfrm>
              <a:off x="8397035" y="500654"/>
              <a:ext cx="544711" cy="369332"/>
            </a:xfrm>
            <a:prstGeom prst="rect">
              <a:avLst/>
            </a:prstGeom>
            <a:noFill/>
          </p:spPr>
          <p:txBody>
            <a:bodyPr wrap="square" rtlCol="0">
              <a:spAutoFit/>
            </a:bodyPr>
            <a:lstStyle/>
            <a:p>
              <a:r>
                <a:rPr lang="en-US" dirty="0">
                  <a:solidFill>
                    <a:schemeClr val="bg1"/>
                  </a:solidFill>
                </a:rPr>
                <a:t>R2</a:t>
              </a:r>
            </a:p>
          </p:txBody>
        </p:sp>
      </p:grpSp>
    </p:spTree>
    <p:extLst>
      <p:ext uri="{BB962C8B-B14F-4D97-AF65-F5344CB8AC3E}">
        <p14:creationId xmlns:p14="http://schemas.microsoft.com/office/powerpoint/2010/main" val="2436195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C02090F-1B36-416C-9054-5D0466AE66C3}"/>
              </a:ext>
            </a:extLst>
          </p:cNvPr>
          <p:cNvSpPr/>
          <p:nvPr/>
        </p:nvSpPr>
        <p:spPr>
          <a:xfrm>
            <a:off x="558316" y="403479"/>
            <a:ext cx="7021409" cy="369332"/>
          </a:xfrm>
          <a:prstGeom prst="rect">
            <a:avLst/>
          </a:prstGeom>
        </p:spPr>
        <p:txBody>
          <a:bodyPr wrap="none">
            <a:spAutoFit/>
          </a:bodyPr>
          <a:lstStyle/>
          <a:p>
            <a:r>
              <a:rPr lang="en-US" dirty="0"/>
              <a:t>3. Abnormal electron cyclotron emission at the startup phase of tokamak </a:t>
            </a:r>
          </a:p>
        </p:txBody>
      </p:sp>
      <p:pic>
        <p:nvPicPr>
          <p:cNvPr id="6" name="Picture 5">
            <a:extLst>
              <a:ext uri="{FF2B5EF4-FFF2-40B4-BE49-F238E27FC236}">
                <a16:creationId xmlns:a16="http://schemas.microsoft.com/office/drawing/2014/main" id="{AFE44AE1-D93D-42AF-98A6-ABC345201354}"/>
              </a:ext>
            </a:extLst>
          </p:cNvPr>
          <p:cNvPicPr>
            <a:picLocks noChangeAspect="1"/>
          </p:cNvPicPr>
          <p:nvPr/>
        </p:nvPicPr>
        <p:blipFill>
          <a:blip r:embed="rId3"/>
          <a:stretch>
            <a:fillRect/>
          </a:stretch>
        </p:blipFill>
        <p:spPr>
          <a:xfrm>
            <a:off x="298803" y="1778171"/>
            <a:ext cx="5868219" cy="4572638"/>
          </a:xfrm>
          <a:prstGeom prst="rect">
            <a:avLst/>
          </a:prstGeom>
        </p:spPr>
      </p:pic>
      <p:sp>
        <p:nvSpPr>
          <p:cNvPr id="7" name="TextBox 6">
            <a:extLst>
              <a:ext uri="{FF2B5EF4-FFF2-40B4-BE49-F238E27FC236}">
                <a16:creationId xmlns:a16="http://schemas.microsoft.com/office/drawing/2014/main" id="{7470F01E-D2B1-4054-8AE5-7D8ADA99F8AE}"/>
              </a:ext>
            </a:extLst>
          </p:cNvPr>
          <p:cNvSpPr txBox="1"/>
          <p:nvPr/>
        </p:nvSpPr>
        <p:spPr>
          <a:xfrm>
            <a:off x="1092111" y="992962"/>
            <a:ext cx="4793785" cy="646331"/>
          </a:xfrm>
          <a:prstGeom prst="rect">
            <a:avLst/>
          </a:prstGeom>
          <a:noFill/>
        </p:spPr>
        <p:txBody>
          <a:bodyPr wrap="square" rtlCol="0">
            <a:spAutoFit/>
          </a:bodyPr>
          <a:lstStyle/>
          <a:p>
            <a:r>
              <a:rPr lang="en-US" altLang="zh-CN" dirty="0"/>
              <a:t>Abnormal increase of ECE emission and step structure in the rise phase</a:t>
            </a:r>
            <a:endParaRPr lang="en-US" dirty="0"/>
          </a:p>
        </p:txBody>
      </p:sp>
      <p:sp>
        <p:nvSpPr>
          <p:cNvPr id="8" name="TextBox 7">
            <a:extLst>
              <a:ext uri="{FF2B5EF4-FFF2-40B4-BE49-F238E27FC236}">
                <a16:creationId xmlns:a16="http://schemas.microsoft.com/office/drawing/2014/main" id="{651DD541-065A-4EB0-ADE7-2B6663EDE6DF}"/>
              </a:ext>
            </a:extLst>
          </p:cNvPr>
          <p:cNvSpPr txBox="1"/>
          <p:nvPr/>
        </p:nvSpPr>
        <p:spPr>
          <a:xfrm>
            <a:off x="6656517" y="957047"/>
            <a:ext cx="4882719" cy="646331"/>
          </a:xfrm>
          <a:prstGeom prst="rect">
            <a:avLst/>
          </a:prstGeom>
          <a:noFill/>
        </p:spPr>
        <p:txBody>
          <a:bodyPr wrap="square" rtlCol="0">
            <a:spAutoFit/>
          </a:bodyPr>
          <a:lstStyle/>
          <a:p>
            <a:r>
              <a:rPr lang="en-US" dirty="0"/>
              <a:t>Analysis module:</a:t>
            </a:r>
          </a:p>
          <a:p>
            <a:r>
              <a:rPr lang="en-US" dirty="0"/>
              <a:t>Kinetic simulation + synthetic diagnostic </a:t>
            </a:r>
          </a:p>
        </p:txBody>
      </p:sp>
      <p:sp>
        <p:nvSpPr>
          <p:cNvPr id="9" name="Arrow: Down 8">
            <a:extLst>
              <a:ext uri="{FF2B5EF4-FFF2-40B4-BE49-F238E27FC236}">
                <a16:creationId xmlns:a16="http://schemas.microsoft.com/office/drawing/2014/main" id="{0BB11F60-62C7-4B6F-A3DE-BBA4D4AB47D9}"/>
              </a:ext>
            </a:extLst>
          </p:cNvPr>
          <p:cNvSpPr/>
          <p:nvPr/>
        </p:nvSpPr>
        <p:spPr>
          <a:xfrm>
            <a:off x="8421437" y="1571235"/>
            <a:ext cx="268065" cy="25364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8D4396C6-6938-4193-8B27-462066A10A41}"/>
              </a:ext>
            </a:extLst>
          </p:cNvPr>
          <p:cNvSpPr txBox="1"/>
          <p:nvPr/>
        </p:nvSpPr>
        <p:spPr>
          <a:xfrm>
            <a:off x="3777271" y="6131355"/>
            <a:ext cx="8631384" cy="923330"/>
          </a:xfrm>
          <a:prstGeom prst="rect">
            <a:avLst/>
          </a:prstGeom>
          <a:noFill/>
        </p:spPr>
        <p:txBody>
          <a:bodyPr wrap="square" rtlCol="0">
            <a:spAutoFit/>
          </a:bodyPr>
          <a:lstStyle/>
          <a:p>
            <a:r>
              <a:rPr lang="en-US" altLang="zh-CN" dirty="0"/>
              <a:t>Results: </a:t>
            </a:r>
            <a:r>
              <a:rPr lang="zh-CN" altLang="en-US" dirty="0"/>
              <a:t> </a:t>
            </a:r>
            <a:r>
              <a:rPr lang="en-US" altLang="zh-CN" dirty="0"/>
              <a:t>Avalanche process lead to the abnormal emission while the anomalous doppler effect lead to the step structure (</a:t>
            </a:r>
            <a:r>
              <a:rPr lang="fr-FR" altLang="zh-CN" dirty="0"/>
              <a:t>Xinhang Xu et al 2025 </a:t>
            </a:r>
            <a:r>
              <a:rPr lang="fr-FR" altLang="zh-CN" dirty="0" err="1"/>
              <a:t>Chinese</a:t>
            </a:r>
            <a:r>
              <a:rPr lang="fr-FR" altLang="zh-CN" dirty="0"/>
              <a:t> Phys. B</a:t>
            </a:r>
            <a:r>
              <a:rPr lang="en-US" altLang="zh-CN" dirty="0"/>
              <a:t>)</a:t>
            </a:r>
            <a:endParaRPr lang="en-US" dirty="0"/>
          </a:p>
          <a:p>
            <a:endParaRPr lang="en-US" dirty="0"/>
          </a:p>
        </p:txBody>
      </p:sp>
      <p:pic>
        <p:nvPicPr>
          <p:cNvPr id="11" name="Picture 10">
            <a:extLst>
              <a:ext uri="{FF2B5EF4-FFF2-40B4-BE49-F238E27FC236}">
                <a16:creationId xmlns:a16="http://schemas.microsoft.com/office/drawing/2014/main" id="{558F8B7E-8B2A-4731-87C2-1EE2B076F3DB}"/>
              </a:ext>
            </a:extLst>
          </p:cNvPr>
          <p:cNvPicPr>
            <a:picLocks noChangeAspect="1"/>
          </p:cNvPicPr>
          <p:nvPr/>
        </p:nvPicPr>
        <p:blipFill>
          <a:blip r:embed="rId4"/>
          <a:stretch>
            <a:fillRect/>
          </a:stretch>
        </p:blipFill>
        <p:spPr>
          <a:xfrm>
            <a:off x="6697756" y="1824884"/>
            <a:ext cx="3857469" cy="4249516"/>
          </a:xfrm>
          <a:prstGeom prst="rect">
            <a:avLst/>
          </a:prstGeom>
        </p:spPr>
      </p:pic>
      <p:grpSp>
        <p:nvGrpSpPr>
          <p:cNvPr id="12" name="Group 11">
            <a:extLst>
              <a:ext uri="{FF2B5EF4-FFF2-40B4-BE49-F238E27FC236}">
                <a16:creationId xmlns:a16="http://schemas.microsoft.com/office/drawing/2014/main" id="{E7A01009-EE30-40A3-A756-F9FF8A2C46DA}"/>
              </a:ext>
            </a:extLst>
          </p:cNvPr>
          <p:cNvGrpSpPr/>
          <p:nvPr/>
        </p:nvGrpSpPr>
        <p:grpSpPr>
          <a:xfrm>
            <a:off x="8376686" y="338537"/>
            <a:ext cx="625631" cy="561555"/>
            <a:chOff x="8316115" y="413171"/>
            <a:chExt cx="625631" cy="561555"/>
          </a:xfrm>
        </p:grpSpPr>
        <p:sp>
          <p:nvSpPr>
            <p:cNvPr id="13" name="Oval 12">
              <a:extLst>
                <a:ext uri="{FF2B5EF4-FFF2-40B4-BE49-F238E27FC236}">
                  <a16:creationId xmlns:a16="http://schemas.microsoft.com/office/drawing/2014/main" id="{E77F7ECD-0DE1-4501-9171-7FB792A19E60}"/>
                </a:ext>
              </a:extLst>
            </p:cNvPr>
            <p:cNvSpPr/>
            <p:nvPr/>
          </p:nvSpPr>
          <p:spPr>
            <a:xfrm>
              <a:off x="8316115" y="413171"/>
              <a:ext cx="561555" cy="56155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E2A115DE-A2C0-47D0-A1E2-5063F37DF5DD}"/>
                </a:ext>
              </a:extLst>
            </p:cNvPr>
            <p:cNvSpPr txBox="1"/>
            <p:nvPr/>
          </p:nvSpPr>
          <p:spPr>
            <a:xfrm>
              <a:off x="8397035" y="500654"/>
              <a:ext cx="544711" cy="369332"/>
            </a:xfrm>
            <a:prstGeom prst="rect">
              <a:avLst/>
            </a:prstGeom>
            <a:noFill/>
          </p:spPr>
          <p:txBody>
            <a:bodyPr wrap="square" rtlCol="0">
              <a:spAutoFit/>
            </a:bodyPr>
            <a:lstStyle/>
            <a:p>
              <a:r>
                <a:rPr lang="en-US" dirty="0">
                  <a:solidFill>
                    <a:schemeClr val="bg1"/>
                  </a:solidFill>
                </a:rPr>
                <a:t>R1</a:t>
              </a:r>
            </a:p>
          </p:txBody>
        </p:sp>
      </p:grpSp>
      <p:grpSp>
        <p:nvGrpSpPr>
          <p:cNvPr id="15" name="Group 14">
            <a:extLst>
              <a:ext uri="{FF2B5EF4-FFF2-40B4-BE49-F238E27FC236}">
                <a16:creationId xmlns:a16="http://schemas.microsoft.com/office/drawing/2014/main" id="{47559997-D459-4A1B-B251-E3FBC62DA123}"/>
              </a:ext>
            </a:extLst>
          </p:cNvPr>
          <p:cNvGrpSpPr/>
          <p:nvPr/>
        </p:nvGrpSpPr>
        <p:grpSpPr>
          <a:xfrm>
            <a:off x="9083237" y="329908"/>
            <a:ext cx="625631" cy="561555"/>
            <a:chOff x="8316115" y="413171"/>
            <a:chExt cx="625631" cy="561555"/>
          </a:xfrm>
        </p:grpSpPr>
        <p:sp>
          <p:nvSpPr>
            <p:cNvPr id="16" name="Oval 15">
              <a:extLst>
                <a:ext uri="{FF2B5EF4-FFF2-40B4-BE49-F238E27FC236}">
                  <a16:creationId xmlns:a16="http://schemas.microsoft.com/office/drawing/2014/main" id="{8DC1B0E0-0588-4D64-B8B1-5E3C2FE5A254}"/>
                </a:ext>
              </a:extLst>
            </p:cNvPr>
            <p:cNvSpPr/>
            <p:nvPr/>
          </p:nvSpPr>
          <p:spPr>
            <a:xfrm>
              <a:off x="8316115" y="413171"/>
              <a:ext cx="561555" cy="56155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790776DE-E89B-47A0-815E-2D5E98BAD827}"/>
                </a:ext>
              </a:extLst>
            </p:cNvPr>
            <p:cNvSpPr txBox="1"/>
            <p:nvPr/>
          </p:nvSpPr>
          <p:spPr>
            <a:xfrm>
              <a:off x="8397035" y="500654"/>
              <a:ext cx="544711" cy="369332"/>
            </a:xfrm>
            <a:prstGeom prst="rect">
              <a:avLst/>
            </a:prstGeom>
            <a:noFill/>
          </p:spPr>
          <p:txBody>
            <a:bodyPr wrap="square" rtlCol="0">
              <a:spAutoFit/>
            </a:bodyPr>
            <a:lstStyle/>
            <a:p>
              <a:r>
                <a:rPr lang="en-US" dirty="0">
                  <a:solidFill>
                    <a:schemeClr val="bg1"/>
                  </a:solidFill>
                </a:rPr>
                <a:t>R4</a:t>
              </a:r>
            </a:p>
          </p:txBody>
        </p:sp>
      </p:grpSp>
    </p:spTree>
    <p:extLst>
      <p:ext uri="{BB962C8B-B14F-4D97-AF65-F5344CB8AC3E}">
        <p14:creationId xmlns:p14="http://schemas.microsoft.com/office/powerpoint/2010/main" val="1294830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24EE2BA-A330-418E-A29C-550EFBDEB1D9}"/>
              </a:ext>
            </a:extLst>
          </p:cNvPr>
          <p:cNvSpPr txBox="1"/>
          <p:nvPr/>
        </p:nvSpPr>
        <p:spPr>
          <a:xfrm>
            <a:off x="656948" y="594804"/>
            <a:ext cx="2004972" cy="369332"/>
          </a:xfrm>
          <a:prstGeom prst="rect">
            <a:avLst/>
          </a:prstGeom>
          <a:noFill/>
        </p:spPr>
        <p:txBody>
          <a:bodyPr wrap="none" rtlCol="0">
            <a:spAutoFit/>
          </a:bodyPr>
          <a:lstStyle/>
          <a:p>
            <a:r>
              <a:rPr lang="en-US" dirty="0"/>
              <a:t>Module validation :</a:t>
            </a:r>
          </a:p>
        </p:txBody>
      </p:sp>
      <p:pic>
        <p:nvPicPr>
          <p:cNvPr id="5" name="Picture 4">
            <a:extLst>
              <a:ext uri="{FF2B5EF4-FFF2-40B4-BE49-F238E27FC236}">
                <a16:creationId xmlns:a16="http://schemas.microsoft.com/office/drawing/2014/main" id="{E57DD8DE-6541-418E-87C1-320236E95A42}"/>
              </a:ext>
            </a:extLst>
          </p:cNvPr>
          <p:cNvPicPr>
            <a:picLocks noChangeAspect="1"/>
          </p:cNvPicPr>
          <p:nvPr/>
        </p:nvPicPr>
        <p:blipFill>
          <a:blip r:embed="rId2"/>
          <a:stretch>
            <a:fillRect/>
          </a:stretch>
        </p:blipFill>
        <p:spPr>
          <a:xfrm>
            <a:off x="98443" y="1433501"/>
            <a:ext cx="5895464" cy="4445873"/>
          </a:xfrm>
          <a:prstGeom prst="rect">
            <a:avLst/>
          </a:prstGeom>
        </p:spPr>
      </p:pic>
      <p:sp>
        <p:nvSpPr>
          <p:cNvPr id="6" name="TextBox 5">
            <a:extLst>
              <a:ext uri="{FF2B5EF4-FFF2-40B4-BE49-F238E27FC236}">
                <a16:creationId xmlns:a16="http://schemas.microsoft.com/office/drawing/2014/main" id="{EBAE944E-0844-445B-B883-1F2718DC078E}"/>
              </a:ext>
            </a:extLst>
          </p:cNvPr>
          <p:cNvSpPr txBox="1"/>
          <p:nvPr/>
        </p:nvSpPr>
        <p:spPr>
          <a:xfrm>
            <a:off x="298880" y="5780678"/>
            <a:ext cx="5601811" cy="646331"/>
          </a:xfrm>
          <a:prstGeom prst="rect">
            <a:avLst/>
          </a:prstGeom>
          <a:noFill/>
        </p:spPr>
        <p:txBody>
          <a:bodyPr wrap="square" rtlCol="0">
            <a:spAutoFit/>
          </a:bodyPr>
          <a:lstStyle/>
          <a:p>
            <a:r>
              <a:rPr lang="en-US" dirty="0"/>
              <a:t>Compare</a:t>
            </a:r>
            <a:r>
              <a:rPr lang="en-US" altLang="zh-CN" dirty="0"/>
              <a:t> the runaway electron growth rate with previous results (</a:t>
            </a:r>
            <a:r>
              <a:rPr lang="en-US" dirty="0" err="1"/>
              <a:t>Kulsrud</a:t>
            </a:r>
            <a:r>
              <a:rPr lang="en-US" dirty="0"/>
              <a:t>, PRL,1973)</a:t>
            </a:r>
            <a:r>
              <a:rPr lang="en-US" altLang="zh-CN" dirty="0"/>
              <a:t> under same condition </a:t>
            </a:r>
            <a:endParaRPr lang="en-US" dirty="0"/>
          </a:p>
        </p:txBody>
      </p:sp>
      <p:sp>
        <p:nvSpPr>
          <p:cNvPr id="7" name="TextBox 6">
            <a:extLst>
              <a:ext uri="{FF2B5EF4-FFF2-40B4-BE49-F238E27FC236}">
                <a16:creationId xmlns:a16="http://schemas.microsoft.com/office/drawing/2014/main" id="{94849901-E152-4C6A-858F-2841DF922B77}"/>
              </a:ext>
            </a:extLst>
          </p:cNvPr>
          <p:cNvSpPr txBox="1"/>
          <p:nvPr/>
        </p:nvSpPr>
        <p:spPr>
          <a:xfrm>
            <a:off x="417250" y="1124156"/>
            <a:ext cx="3888420" cy="369332"/>
          </a:xfrm>
          <a:prstGeom prst="rect">
            <a:avLst/>
          </a:prstGeom>
          <a:noFill/>
        </p:spPr>
        <p:txBody>
          <a:bodyPr wrap="square" rtlCol="0">
            <a:spAutoFit/>
          </a:bodyPr>
          <a:lstStyle/>
          <a:p>
            <a:r>
              <a:rPr lang="en-US" dirty="0"/>
              <a:t>Kinetic module validation</a:t>
            </a:r>
          </a:p>
        </p:txBody>
      </p:sp>
      <p:sp>
        <p:nvSpPr>
          <p:cNvPr id="8" name="TextBox 7">
            <a:extLst>
              <a:ext uri="{FF2B5EF4-FFF2-40B4-BE49-F238E27FC236}">
                <a16:creationId xmlns:a16="http://schemas.microsoft.com/office/drawing/2014/main" id="{512A69DA-1D28-4541-A55F-112EB40821DE}"/>
              </a:ext>
            </a:extLst>
          </p:cNvPr>
          <p:cNvSpPr txBox="1"/>
          <p:nvPr/>
        </p:nvSpPr>
        <p:spPr>
          <a:xfrm>
            <a:off x="7646632" y="779470"/>
            <a:ext cx="3888420" cy="369332"/>
          </a:xfrm>
          <a:prstGeom prst="rect">
            <a:avLst/>
          </a:prstGeom>
          <a:noFill/>
        </p:spPr>
        <p:txBody>
          <a:bodyPr wrap="square" rtlCol="0">
            <a:spAutoFit/>
          </a:bodyPr>
          <a:lstStyle/>
          <a:p>
            <a:r>
              <a:rPr lang="en-US" dirty="0"/>
              <a:t>Synthetic module validation</a:t>
            </a:r>
          </a:p>
        </p:txBody>
      </p:sp>
      <p:pic>
        <p:nvPicPr>
          <p:cNvPr id="9" name="Picture 8">
            <a:extLst>
              <a:ext uri="{FF2B5EF4-FFF2-40B4-BE49-F238E27FC236}">
                <a16:creationId xmlns:a16="http://schemas.microsoft.com/office/drawing/2014/main" id="{F26EBF2B-4B6F-4DBD-9931-D5B7590B0D1D}"/>
              </a:ext>
            </a:extLst>
          </p:cNvPr>
          <p:cNvPicPr>
            <a:picLocks noChangeAspect="1"/>
          </p:cNvPicPr>
          <p:nvPr/>
        </p:nvPicPr>
        <p:blipFill>
          <a:blip r:embed="rId3"/>
          <a:stretch>
            <a:fillRect/>
          </a:stretch>
        </p:blipFill>
        <p:spPr>
          <a:xfrm>
            <a:off x="7495713" y="1209032"/>
            <a:ext cx="3482005" cy="4894812"/>
          </a:xfrm>
          <a:prstGeom prst="rect">
            <a:avLst/>
          </a:prstGeom>
        </p:spPr>
      </p:pic>
      <p:sp>
        <p:nvSpPr>
          <p:cNvPr id="10" name="TextBox 9">
            <a:extLst>
              <a:ext uri="{FF2B5EF4-FFF2-40B4-BE49-F238E27FC236}">
                <a16:creationId xmlns:a16="http://schemas.microsoft.com/office/drawing/2014/main" id="{27609B48-3C2D-4602-AD58-75C0473360ED}"/>
              </a:ext>
            </a:extLst>
          </p:cNvPr>
          <p:cNvSpPr txBox="1"/>
          <p:nvPr/>
        </p:nvSpPr>
        <p:spPr>
          <a:xfrm>
            <a:off x="6941836" y="6002619"/>
            <a:ext cx="5601811" cy="646331"/>
          </a:xfrm>
          <a:prstGeom prst="rect">
            <a:avLst/>
          </a:prstGeom>
          <a:noFill/>
        </p:spPr>
        <p:txBody>
          <a:bodyPr wrap="square" rtlCol="0">
            <a:spAutoFit/>
          </a:bodyPr>
          <a:lstStyle/>
          <a:p>
            <a:r>
              <a:rPr lang="en-US" dirty="0"/>
              <a:t>Check if the radiation temperature close to thermal temperature under optical thick condition</a:t>
            </a:r>
          </a:p>
        </p:txBody>
      </p:sp>
      <p:grpSp>
        <p:nvGrpSpPr>
          <p:cNvPr id="11" name="Group 10">
            <a:extLst>
              <a:ext uri="{FF2B5EF4-FFF2-40B4-BE49-F238E27FC236}">
                <a16:creationId xmlns:a16="http://schemas.microsoft.com/office/drawing/2014/main" id="{EC94ED1C-FDEC-484D-BC19-D7584C54B47F}"/>
              </a:ext>
            </a:extLst>
          </p:cNvPr>
          <p:cNvGrpSpPr/>
          <p:nvPr/>
        </p:nvGrpSpPr>
        <p:grpSpPr>
          <a:xfrm>
            <a:off x="104434" y="539551"/>
            <a:ext cx="625631" cy="561555"/>
            <a:chOff x="8316115" y="413171"/>
            <a:chExt cx="625631" cy="561555"/>
          </a:xfrm>
        </p:grpSpPr>
        <p:sp>
          <p:nvSpPr>
            <p:cNvPr id="12" name="Oval 11">
              <a:extLst>
                <a:ext uri="{FF2B5EF4-FFF2-40B4-BE49-F238E27FC236}">
                  <a16:creationId xmlns:a16="http://schemas.microsoft.com/office/drawing/2014/main" id="{B0B8C9BB-826C-476F-A07E-6BA972720D25}"/>
                </a:ext>
              </a:extLst>
            </p:cNvPr>
            <p:cNvSpPr/>
            <p:nvPr/>
          </p:nvSpPr>
          <p:spPr>
            <a:xfrm>
              <a:off x="8316115" y="413171"/>
              <a:ext cx="561555" cy="56155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9BA55D0D-E97E-4DFB-8794-CD0420833487}"/>
                </a:ext>
              </a:extLst>
            </p:cNvPr>
            <p:cNvSpPr txBox="1"/>
            <p:nvPr/>
          </p:nvSpPr>
          <p:spPr>
            <a:xfrm>
              <a:off x="8397035" y="500654"/>
              <a:ext cx="544711" cy="369332"/>
            </a:xfrm>
            <a:prstGeom prst="rect">
              <a:avLst/>
            </a:prstGeom>
            <a:noFill/>
          </p:spPr>
          <p:txBody>
            <a:bodyPr wrap="square" rtlCol="0">
              <a:spAutoFit/>
            </a:bodyPr>
            <a:lstStyle/>
            <a:p>
              <a:r>
                <a:rPr lang="en-US" dirty="0">
                  <a:solidFill>
                    <a:schemeClr val="bg1"/>
                  </a:solidFill>
                </a:rPr>
                <a:t>R2</a:t>
              </a:r>
            </a:p>
          </p:txBody>
        </p:sp>
      </p:grpSp>
    </p:spTree>
    <p:extLst>
      <p:ext uri="{BB962C8B-B14F-4D97-AF65-F5344CB8AC3E}">
        <p14:creationId xmlns:p14="http://schemas.microsoft.com/office/powerpoint/2010/main" val="10854240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612</TotalTime>
  <Words>1015</Words>
  <Application>Microsoft Office PowerPoint</Application>
  <PresentationFormat>Widescreen</PresentationFormat>
  <Paragraphs>104</Paragraphs>
  <Slides>13</Slides>
  <Notes>3</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等线</vt:lpstr>
      <vt:lpstr>等线 Light</vt:lpstr>
      <vt:lpstr>Arial</vt:lpstr>
      <vt:lpstr>Calibri</vt:lpstr>
      <vt:lpstr>Calibri Light</vt:lpstr>
      <vt:lpstr>Cambria Math</vt:lpstr>
      <vt:lpstr>Office Theme</vt:lpstr>
      <vt:lpstr>Research Report and Self-introduction for General Fusion</vt:lpstr>
      <vt:lpstr>Responsibility for Plasma Physicist job</vt:lpstr>
      <vt:lpstr>Self Introduction</vt:lpstr>
      <vt:lpstr>Works on Plasma Theory</vt:lpstr>
      <vt:lpstr>PowerPoint Presentation</vt:lpstr>
      <vt:lpstr>PowerPoint Presentation</vt:lpstr>
      <vt:lpstr>PowerPoint Presentation</vt:lpstr>
      <vt:lpstr>PowerPoint Presentation</vt:lpstr>
      <vt:lpstr>PowerPoint Presentation</vt:lpstr>
      <vt:lpstr>PowerPoint Presentation</vt:lpstr>
      <vt:lpstr>Communication in complex project </vt:lpstr>
      <vt:lpstr>Programming skill</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Research Report and Self-introduction for General Fusion</dc:title>
  <dc:creator>Xinhang Xu</dc:creator>
  <cp:lastModifiedBy>Xinhang Xu</cp:lastModifiedBy>
  <cp:revision>39</cp:revision>
  <dcterms:created xsi:type="dcterms:W3CDTF">2025-10-25T20:27:24Z</dcterms:created>
  <dcterms:modified xsi:type="dcterms:W3CDTF">2025-10-26T20:25:22Z</dcterms:modified>
</cp:coreProperties>
</file>

<file path=docProps/thumbnail.jpeg>
</file>